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1.xml" ContentType="application/vnd.openxmlformats-officedocument.presentationml.slideLayout+xml"/>
  <Override PartName="/ppt/slideLayouts/slideLayout2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82" r:id="rId3"/>
    <p:sldId id="307" r:id="rId4"/>
    <p:sldId id="404" r:id="rId5"/>
    <p:sldId id="382" r:id="rId6"/>
    <p:sldId id="400" r:id="rId7"/>
    <p:sldId id="302" r:id="rId8"/>
    <p:sldId id="296" r:id="rId9"/>
    <p:sldId id="327" r:id="rId10"/>
    <p:sldId id="340" r:id="rId11"/>
    <p:sldId id="272" r:id="rId12"/>
    <p:sldId id="399" r:id="rId13"/>
    <p:sldId id="395" r:id="rId14"/>
    <p:sldId id="343" r:id="rId15"/>
    <p:sldId id="358" r:id="rId16"/>
    <p:sldId id="401" r:id="rId17"/>
    <p:sldId id="258" r:id="rId18"/>
    <p:sldId id="330" r:id="rId19"/>
    <p:sldId id="260" r:id="rId20"/>
    <p:sldId id="402" r:id="rId21"/>
    <p:sldId id="378" r:id="rId22"/>
    <p:sldId id="379" r:id="rId23"/>
    <p:sldId id="398" r:id="rId24"/>
    <p:sldId id="397" r:id="rId25"/>
    <p:sldId id="396" r:id="rId26"/>
    <p:sldId id="403" r:id="rId27"/>
    <p:sldId id="390" r:id="rId28"/>
    <p:sldId id="389" r:id="rId29"/>
    <p:sldId id="27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703" autoAdjust="0"/>
  </p:normalViewPr>
  <p:slideViewPr>
    <p:cSldViewPr>
      <p:cViewPr varScale="1">
        <p:scale>
          <a:sx n="114" d="100"/>
          <a:sy n="114" d="100"/>
        </p:scale>
        <p:origin x="1506" y="114"/>
      </p:cViewPr>
      <p:guideLst>
        <p:guide orient="horz" pos="2160"/>
        <p:guide pos="2880"/>
      </p:guideLst>
    </p:cSldViewPr>
  </p:slideViewPr>
  <p:outlineViewPr>
    <p:cViewPr>
      <p:scale>
        <a:sx n="33" d="100"/>
        <a:sy n="33" d="100"/>
      </p:scale>
      <p:origin x="19"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0FCC1-FE46-4F3E-8AB7-26937F60C3BE}" type="datetimeFigureOut">
              <a:rPr lang="fr-FR" smtClean="0"/>
              <a:t>15/10/2024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2479CF-5610-4B38-BE4F-C1E73A72B56A}" type="slidenum">
              <a:rPr lang="fr-FR" smtClean="0"/>
              <a:t>‹N°›</a:t>
            </a:fld>
            <a:endParaRPr lang="fr-FR"/>
          </a:p>
        </p:txBody>
      </p:sp>
    </p:spTree>
    <p:extLst>
      <p:ext uri="{BB962C8B-B14F-4D97-AF65-F5344CB8AC3E}">
        <p14:creationId xmlns:p14="http://schemas.microsoft.com/office/powerpoint/2010/main" val="2800994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4231" y="2550179"/>
            <a:ext cx="7772400" cy="709098"/>
          </a:xfrm>
        </p:spPr>
        <p:txBody>
          <a:bodyPr anchor="b">
            <a:normAutofit/>
          </a:bodyPr>
          <a:lstStyle>
            <a:lvl1pPr algn="l">
              <a:defRPr lang="en-US" sz="2800" b="1" kern="1200" dirty="0">
                <a:solidFill>
                  <a:srgbClr val="FFFFFF"/>
                </a:solidFill>
                <a:latin typeface="Arial"/>
                <a:ea typeface="+mn-ea"/>
                <a:cs typeface="Arial"/>
              </a:defRPr>
            </a:lvl1pPr>
          </a:lstStyle>
          <a:p>
            <a:pPr marL="0" lvl="0" indent="0" algn="l" defTabSz="457200" rtl="0" eaLnBrk="1" latinLnBrk="0" hangingPunct="1">
              <a:spcBef>
                <a:spcPct val="20000"/>
              </a:spcBef>
              <a:buFont typeface="Arial"/>
              <a:buNone/>
            </a:pPr>
            <a:r>
              <a:rPr lang="fr-FR"/>
              <a:t>Modifiez le style du titre</a:t>
            </a:r>
            <a:endParaRPr lang="en-US" dirty="0"/>
          </a:p>
        </p:txBody>
      </p:sp>
      <p:sp>
        <p:nvSpPr>
          <p:cNvPr id="3" name="Subtitle 2"/>
          <p:cNvSpPr>
            <a:spLocks noGrp="1"/>
          </p:cNvSpPr>
          <p:nvPr>
            <p:ph type="subTitle" idx="1"/>
          </p:nvPr>
        </p:nvSpPr>
        <p:spPr>
          <a:xfrm>
            <a:off x="684231" y="3429000"/>
            <a:ext cx="7772400" cy="813443"/>
          </a:xfrm>
        </p:spPr>
        <p:txBody>
          <a:bodyPr/>
          <a:lstStyle>
            <a:lvl1pPr marL="0" indent="0" algn="l">
              <a:buNone/>
              <a:defRPr lang="en-US" sz="1800" i="1" kern="1200" baseline="0" dirty="0" smtClean="0">
                <a:solidFill>
                  <a:srgbClr val="FFFFFF"/>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cxnSp>
        <p:nvCxnSpPr>
          <p:cNvPr id="8" name="Straight Connector 7"/>
          <p:cNvCxnSpPr/>
          <p:nvPr userDrawn="1"/>
        </p:nvCxnSpPr>
        <p:spPr>
          <a:xfrm flipH="1">
            <a:off x="684231" y="3259277"/>
            <a:ext cx="556309" cy="0"/>
          </a:xfrm>
          <a:prstGeom prst="line">
            <a:avLst/>
          </a:prstGeom>
          <a:ln w="28575" cmpd="sng">
            <a:solidFill>
              <a:srgbClr val="168EBC"/>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89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17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a:spLocks noGrp="1"/>
          </p:cNvSpPr>
          <p:nvPr>
            <p:ph type="ctrTitle"/>
          </p:nvPr>
        </p:nvSpPr>
        <p:spPr>
          <a:xfrm>
            <a:off x="684231" y="2550179"/>
            <a:ext cx="7772400" cy="1425828"/>
          </a:xfrm>
        </p:spPr>
        <p:txBody>
          <a:bodyPr anchor="t">
            <a:normAutofit/>
          </a:bodyPr>
          <a:lstStyle>
            <a:lvl1pPr algn="l">
              <a:defRPr lang="en-US" sz="2800" b="1" kern="1200" dirty="0">
                <a:solidFill>
                  <a:srgbClr val="FFFFFF"/>
                </a:solidFill>
                <a:latin typeface="Arial"/>
                <a:ea typeface="+mn-ea"/>
                <a:cs typeface="Arial"/>
              </a:defRPr>
            </a:lvl1pPr>
          </a:lstStyle>
          <a:p>
            <a:pPr marL="0" lvl="0" indent="0" algn="l" defTabSz="457200" rtl="0" eaLnBrk="1" latinLnBrk="0" hangingPunct="1">
              <a:spcBef>
                <a:spcPct val="20000"/>
              </a:spcBef>
              <a:buFont typeface="Arial"/>
              <a:buNone/>
            </a:pPr>
            <a:r>
              <a:rPr lang="fr-FR"/>
              <a:t>Modifiez le style du titre</a:t>
            </a:r>
            <a:endParaRPr lang="en-US" dirty="0"/>
          </a:p>
        </p:txBody>
      </p:sp>
    </p:spTree>
    <p:extLst>
      <p:ext uri="{BB962C8B-B14F-4D97-AF65-F5344CB8AC3E}">
        <p14:creationId xmlns:p14="http://schemas.microsoft.com/office/powerpoint/2010/main" val="230443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n Industrial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6" name="Straight Connector 5"/>
          <p:cNvCxnSpPr/>
          <p:nvPr userDrawn="1"/>
        </p:nvCxnSpPr>
        <p:spPr>
          <a:xfrm flipH="1">
            <a:off x="6343586" y="190711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203209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3" name="TextBox 2"/>
          <p:cNvSpPr txBox="1"/>
          <p:nvPr userDrawn="1"/>
        </p:nvSpPr>
        <p:spPr>
          <a:xfrm>
            <a:off x="6218757" y="465364"/>
            <a:ext cx="2570748" cy="129266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MULTIPIN</a:t>
            </a:r>
            <a:r>
              <a:rPr lang="en-US" sz="2600" b="1" baseline="0" dirty="0">
                <a:solidFill>
                  <a:srgbClr val="3F3F3F"/>
                </a:solidFill>
                <a:latin typeface="Arial" panose="020B0604020202020204" pitchFamily="34" charset="0"/>
                <a:cs typeface="Arial" panose="020B0604020202020204" pitchFamily="34" charset="0"/>
              </a:rPr>
              <a:t> INDUSTRIAL CONNECTORS</a:t>
            </a:r>
            <a:endParaRPr lang="en-US" sz="2600" b="1" dirty="0">
              <a:solidFill>
                <a:srgbClr val="3F3F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51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e Optics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11" name="Straight Connector 10"/>
          <p:cNvCxnSpPr/>
          <p:nvPr userDrawn="1"/>
        </p:nvCxnSpPr>
        <p:spPr>
          <a:xfrm flipH="1">
            <a:off x="6343586" y="146007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Text Placeholder 7"/>
          <p:cNvSpPr>
            <a:spLocks noGrp="1"/>
          </p:cNvSpPr>
          <p:nvPr>
            <p:ph type="body" sz="quarter" idx="11" hasCustomPrompt="1"/>
          </p:nvPr>
        </p:nvSpPr>
        <p:spPr>
          <a:xfrm>
            <a:off x="6218757" y="158505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89255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ACTIVE OPTICS</a:t>
            </a:r>
          </a:p>
        </p:txBody>
      </p:sp>
    </p:spTree>
    <p:extLst>
      <p:ext uri="{BB962C8B-B14F-4D97-AF65-F5344CB8AC3E}">
        <p14:creationId xmlns:p14="http://schemas.microsoft.com/office/powerpoint/2010/main" val="384997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tical Connectors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8" name="Straight Connector 7"/>
          <p:cNvCxnSpPr/>
          <p:nvPr userDrawn="1"/>
        </p:nvCxnSpPr>
        <p:spPr>
          <a:xfrm flipH="1">
            <a:off x="6343586" y="146007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158505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89255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OPTICAL CONNECTORS</a:t>
            </a:r>
          </a:p>
        </p:txBody>
      </p:sp>
    </p:spTree>
    <p:extLst>
      <p:ext uri="{BB962C8B-B14F-4D97-AF65-F5344CB8AC3E}">
        <p14:creationId xmlns:p14="http://schemas.microsoft.com/office/powerpoint/2010/main" val="1483106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crowave Components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8" name="Straight Connector 7"/>
          <p:cNvCxnSpPr/>
          <p:nvPr userDrawn="1"/>
        </p:nvCxnSpPr>
        <p:spPr>
          <a:xfrm flipH="1">
            <a:off x="6343586" y="146007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158505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89255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MICROWAVE COMPONENTS</a:t>
            </a:r>
          </a:p>
        </p:txBody>
      </p:sp>
    </p:spTree>
    <p:extLst>
      <p:ext uri="{BB962C8B-B14F-4D97-AF65-F5344CB8AC3E}">
        <p14:creationId xmlns:p14="http://schemas.microsoft.com/office/powerpoint/2010/main" val="1585198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cal Cable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6" name="Straight Connector 5"/>
          <p:cNvCxnSpPr/>
          <p:nvPr userDrawn="1"/>
        </p:nvCxnSpPr>
        <p:spPr>
          <a:xfrm flipH="1">
            <a:off x="6343586" y="190711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 Placeholder 7"/>
          <p:cNvSpPr>
            <a:spLocks noGrp="1"/>
          </p:cNvSpPr>
          <p:nvPr>
            <p:ph type="body" sz="quarter" idx="11" hasCustomPrompt="1"/>
          </p:nvPr>
        </p:nvSpPr>
        <p:spPr>
          <a:xfrm>
            <a:off x="6218757" y="203209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7" name="TextBox 6"/>
          <p:cNvSpPr txBox="1"/>
          <p:nvPr userDrawn="1"/>
        </p:nvSpPr>
        <p:spPr>
          <a:xfrm>
            <a:off x="6218757" y="465364"/>
            <a:ext cx="2570748" cy="129266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OPTICAL CABLE</a:t>
            </a:r>
            <a:r>
              <a:rPr lang="en-US" sz="2600" b="1" baseline="0" dirty="0">
                <a:solidFill>
                  <a:srgbClr val="3F3F3F"/>
                </a:solidFill>
                <a:latin typeface="Arial" panose="020B0604020202020204" pitchFamily="34" charset="0"/>
                <a:cs typeface="Arial" panose="020B0604020202020204" pitchFamily="34" charset="0"/>
              </a:rPr>
              <a:t> ASSEMBLIES</a:t>
            </a:r>
            <a:endParaRPr lang="en-US" sz="2600" b="1" dirty="0">
              <a:solidFill>
                <a:srgbClr val="3F3F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315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ntennas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8" name="Straight Connector 7"/>
          <p:cNvCxnSpPr/>
          <p:nvPr userDrawn="1"/>
        </p:nvCxnSpPr>
        <p:spPr>
          <a:xfrm flipH="1">
            <a:off x="6343586" y="109431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121929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492443"/>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ANTENNAS</a:t>
            </a:r>
          </a:p>
        </p:txBody>
      </p:sp>
    </p:spTree>
    <p:extLst>
      <p:ext uri="{BB962C8B-B14F-4D97-AF65-F5344CB8AC3E}">
        <p14:creationId xmlns:p14="http://schemas.microsoft.com/office/powerpoint/2010/main" val="17625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in Aerospace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8" name="Straight Connector 7"/>
          <p:cNvCxnSpPr/>
          <p:nvPr userDrawn="1"/>
        </p:nvCxnSpPr>
        <p:spPr>
          <a:xfrm flipH="1">
            <a:off x="6343586" y="190711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203209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129266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MULTIPIN</a:t>
            </a:r>
            <a:r>
              <a:rPr lang="en-US" sz="2600" b="1" baseline="0" dirty="0">
                <a:solidFill>
                  <a:srgbClr val="3F3F3F"/>
                </a:solidFill>
                <a:latin typeface="Arial" panose="020B0604020202020204" pitchFamily="34" charset="0"/>
                <a:cs typeface="Arial" panose="020B0604020202020204" pitchFamily="34" charset="0"/>
              </a:rPr>
              <a:t> AEROSPACE CONNECTORS</a:t>
            </a:r>
            <a:endParaRPr lang="en-US" sz="2600" b="1" dirty="0">
              <a:solidFill>
                <a:srgbClr val="3F3F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1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F &amp; Microwave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6" name="Straight Connector 5"/>
          <p:cNvCxnSpPr/>
          <p:nvPr userDrawn="1"/>
        </p:nvCxnSpPr>
        <p:spPr>
          <a:xfrm flipH="1">
            <a:off x="6343586" y="190711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 Placeholder 7"/>
          <p:cNvSpPr>
            <a:spLocks noGrp="1"/>
          </p:cNvSpPr>
          <p:nvPr>
            <p:ph type="body" sz="quarter" idx="11" hasCustomPrompt="1"/>
          </p:nvPr>
        </p:nvSpPr>
        <p:spPr>
          <a:xfrm>
            <a:off x="6218757" y="203209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7" name="TextBox 6"/>
          <p:cNvSpPr txBox="1"/>
          <p:nvPr userDrawn="1"/>
        </p:nvSpPr>
        <p:spPr>
          <a:xfrm>
            <a:off x="6218757" y="465364"/>
            <a:ext cx="2570748" cy="129266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RF &amp; MICROWAVE SWITCHES</a:t>
            </a:r>
          </a:p>
        </p:txBody>
      </p:sp>
    </p:spTree>
    <p:extLst>
      <p:ext uri="{BB962C8B-B14F-4D97-AF65-F5344CB8AC3E}">
        <p14:creationId xmlns:p14="http://schemas.microsoft.com/office/powerpoint/2010/main" val="265433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gal Disclaimer">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2" cstate="email">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45720" y="-1"/>
            <a:ext cx="9235440" cy="6906651"/>
          </a:xfrm>
          <a:prstGeom prst="rect">
            <a:avLst/>
          </a:prstGeom>
          <a:noFill/>
        </p:spPr>
      </p:pic>
      <p:sp>
        <p:nvSpPr>
          <p:cNvPr id="9" name="Rectangle 8"/>
          <p:cNvSpPr/>
          <p:nvPr userDrawn="1"/>
        </p:nvSpPr>
        <p:spPr>
          <a:xfrm>
            <a:off x="-45720" y="0"/>
            <a:ext cx="9235440" cy="6906651"/>
          </a:xfrm>
          <a:prstGeom prst="rect">
            <a:avLst/>
          </a:prstGeom>
          <a:solidFill>
            <a:srgbClr val="1085BF">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1" descr="Rectangle 2"/>
          <p:cNvSpPr txBox="1">
            <a:spLocks/>
          </p:cNvSpPr>
          <p:nvPr userDrawn="1"/>
        </p:nvSpPr>
        <p:spPr bwMode="auto">
          <a:xfrm>
            <a:off x="1143000" y="1179215"/>
            <a:ext cx="6858000" cy="4401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lvl1pPr>
              <a:defRPr>
                <a:solidFill>
                  <a:srgbClr val="000000"/>
                </a:solidFill>
                <a:latin typeface="Calibri" charset="0"/>
                <a:ea typeface="Calibri" charset="0"/>
                <a:cs typeface="Calibri" charset="0"/>
                <a:sym typeface="Calibri" charset="0"/>
              </a:defRPr>
            </a:lvl1pPr>
            <a:lvl2pPr marL="742950" indent="-285750">
              <a:defRPr>
                <a:solidFill>
                  <a:srgbClr val="000000"/>
                </a:solidFill>
                <a:latin typeface="Calibri" charset="0"/>
                <a:ea typeface="Calibri" charset="0"/>
                <a:cs typeface="Calibri" charset="0"/>
                <a:sym typeface="Calibri" charset="0"/>
              </a:defRPr>
            </a:lvl2pPr>
            <a:lvl3pPr marL="1143000" indent="-228600">
              <a:defRPr>
                <a:solidFill>
                  <a:srgbClr val="000000"/>
                </a:solidFill>
                <a:latin typeface="Calibri" charset="0"/>
                <a:ea typeface="Calibri" charset="0"/>
                <a:cs typeface="Calibri" charset="0"/>
                <a:sym typeface="Calibri" charset="0"/>
              </a:defRPr>
            </a:lvl3pPr>
            <a:lvl4pPr marL="1600200" indent="-228600">
              <a:defRPr>
                <a:solidFill>
                  <a:srgbClr val="000000"/>
                </a:solidFill>
                <a:latin typeface="Calibri" charset="0"/>
                <a:ea typeface="Calibri" charset="0"/>
                <a:cs typeface="Calibri" charset="0"/>
                <a:sym typeface="Calibri" charset="0"/>
              </a:defRPr>
            </a:lvl4pPr>
            <a:lvl5pPr marL="2057400" indent="-228600">
              <a:defRPr>
                <a:solidFill>
                  <a:srgbClr val="000000"/>
                </a:solidFill>
                <a:latin typeface="Calibri" charset="0"/>
                <a:ea typeface="Calibri" charset="0"/>
                <a:cs typeface="Calibri" charset="0"/>
                <a:sym typeface="Calibri" charset="0"/>
              </a:defRPr>
            </a:lvl5pPr>
            <a:lvl6pPr marL="25146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29718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34290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38862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algn="ctr" eaLnBrk="1"/>
            <a:r>
              <a:rPr lang="x-none" altLang="x-none" sz="2000" b="1" i="1" dirty="0">
                <a:solidFill>
                  <a:srgbClr val="FFFFFF"/>
                </a:solidFill>
                <a:latin typeface="Arial" charset="0"/>
                <a:ea typeface="Arial" charset="0"/>
                <a:cs typeface="Arial" charset="0"/>
                <a:sym typeface="Open Sans Semibold" charset="0"/>
              </a:rPr>
              <a:t>This document and all information contained herein</a:t>
            </a:r>
          </a:p>
          <a:p>
            <a:pPr algn="ctr" eaLnBrk="1"/>
            <a:r>
              <a:rPr lang="x-none" altLang="x-none" sz="2000" b="1" i="1" dirty="0">
                <a:solidFill>
                  <a:srgbClr val="FFFFFF"/>
                </a:solidFill>
                <a:latin typeface="Arial" charset="0"/>
                <a:ea typeface="Arial" charset="0"/>
                <a:cs typeface="Arial" charset="0"/>
                <a:sym typeface="Open Sans Semibold" charset="0"/>
              </a:rPr>
              <a:t>is the sole property of Radiall and is subject to the confidentiality obligations of the recipient.</a:t>
            </a:r>
          </a:p>
          <a:p>
            <a:pPr algn="ctr" eaLnBrk="1"/>
            <a:r>
              <a:rPr lang="x-none" altLang="x-none" sz="2000" b="1" i="1" dirty="0">
                <a:solidFill>
                  <a:srgbClr val="FFFFFF"/>
                </a:solidFill>
                <a:latin typeface="Arial" charset="0"/>
                <a:ea typeface="Arial" charset="0"/>
                <a:cs typeface="Arial" charset="0"/>
                <a:sym typeface="Open Sans Semibold" charset="0"/>
              </a:rPr>
              <a:t> </a:t>
            </a:r>
          </a:p>
          <a:p>
            <a:pPr algn="ctr" eaLnBrk="1"/>
            <a:r>
              <a:rPr lang="x-none" altLang="x-none" sz="2000" b="1" i="1" dirty="0">
                <a:solidFill>
                  <a:srgbClr val="FFFFFF"/>
                </a:solidFill>
                <a:latin typeface="Arial" charset="0"/>
                <a:ea typeface="Arial" charset="0"/>
                <a:cs typeface="Arial" charset="0"/>
                <a:sym typeface="Open Sans Semibold" charset="0"/>
              </a:rPr>
              <a:t>This document shall not be reproduced or disclosed</a:t>
            </a:r>
          </a:p>
          <a:p>
            <a:pPr algn="ctr" eaLnBrk="1"/>
            <a:r>
              <a:rPr lang="x-none" altLang="x-none" sz="2000" b="1" i="1" dirty="0">
                <a:solidFill>
                  <a:srgbClr val="FFFFFF"/>
                </a:solidFill>
                <a:latin typeface="Arial" charset="0"/>
                <a:ea typeface="Arial" charset="0"/>
                <a:cs typeface="Arial" charset="0"/>
                <a:sym typeface="Open Sans Semibold" charset="0"/>
              </a:rPr>
              <a:t>to any third party for any purpose whatsoever or used</a:t>
            </a:r>
          </a:p>
          <a:p>
            <a:pPr algn="ctr" eaLnBrk="1"/>
            <a:r>
              <a:rPr lang="x-none" altLang="x-none" sz="2000" b="1" i="1" dirty="0">
                <a:solidFill>
                  <a:srgbClr val="FFFFFF"/>
                </a:solidFill>
                <a:latin typeface="Arial" charset="0"/>
                <a:ea typeface="Arial" charset="0"/>
                <a:cs typeface="Arial" charset="0"/>
                <a:sym typeface="Open Sans Semibold" charset="0"/>
              </a:rPr>
              <a:t>for manufacturing purposes without prior written agreement from Radiall. </a:t>
            </a:r>
          </a:p>
          <a:p>
            <a:pPr algn="ctr" eaLnBrk="1"/>
            <a:endParaRPr lang="x-none" altLang="x-none" sz="2000" b="1" i="1" dirty="0">
              <a:solidFill>
                <a:srgbClr val="FFFFFF"/>
              </a:solidFill>
              <a:latin typeface="Arial" charset="0"/>
              <a:ea typeface="Arial" charset="0"/>
              <a:cs typeface="Arial" charset="0"/>
              <a:sym typeface="Open Sans Semibold" charset="0"/>
            </a:endParaRPr>
          </a:p>
          <a:p>
            <a:pPr algn="ctr" eaLnBrk="1"/>
            <a:r>
              <a:rPr lang="x-none" altLang="x-none" sz="2000" b="1" i="1" dirty="0">
                <a:solidFill>
                  <a:srgbClr val="FFFFFF"/>
                </a:solidFill>
                <a:latin typeface="Arial" charset="0"/>
                <a:ea typeface="Arial" charset="0"/>
                <a:cs typeface="Arial" charset="0"/>
                <a:sym typeface="Open Sans Semibold" charset="0"/>
              </a:rPr>
              <a:t>No intellectual property rights are granted by the</a:t>
            </a:r>
          </a:p>
          <a:p>
            <a:pPr algn="ctr" eaLnBrk="1"/>
            <a:r>
              <a:rPr lang="x-none" altLang="x-none" sz="2000" b="1" i="1" dirty="0">
                <a:solidFill>
                  <a:srgbClr val="FFFFFF"/>
                </a:solidFill>
                <a:latin typeface="Arial" charset="0"/>
                <a:ea typeface="Arial" charset="0"/>
                <a:cs typeface="Arial" charset="0"/>
                <a:sym typeface="Open Sans Semibold" charset="0"/>
              </a:rPr>
              <a:t>delivery of this document or the disclosure of its content.</a:t>
            </a:r>
          </a:p>
          <a:p>
            <a:pPr algn="ctr" eaLnBrk="1"/>
            <a:endParaRPr lang="x-none" altLang="x-none" sz="2000" b="1" i="1" dirty="0">
              <a:solidFill>
                <a:srgbClr val="FFFFFF"/>
              </a:solidFill>
              <a:latin typeface="Arial" charset="0"/>
              <a:ea typeface="Arial" charset="0"/>
              <a:cs typeface="Arial" charset="0"/>
              <a:sym typeface="Open Sans Semibold" charset="0"/>
            </a:endParaRPr>
          </a:p>
          <a:p>
            <a:pPr algn="ctr" eaLnBrk="1"/>
            <a:r>
              <a:rPr lang="x-none" altLang="x-none" sz="2000" b="1" i="1" dirty="0">
                <a:solidFill>
                  <a:srgbClr val="FFFFFF"/>
                </a:solidFill>
                <a:latin typeface="Arial" charset="0"/>
                <a:ea typeface="Arial" charset="0"/>
                <a:cs typeface="Arial" charset="0"/>
                <a:sym typeface="Open Sans Semibold" charset="0"/>
              </a:rPr>
              <a:t>The statements made herein do not constitute an offer.</a:t>
            </a:r>
            <a:r>
              <a:rPr lang="x-none" altLang="x-none" sz="2000" b="1" i="1" dirty="0">
                <a:solidFill>
                  <a:srgbClr val="FFFFFF"/>
                </a:solidFill>
                <a:latin typeface="Open Sans Semibold" charset="0"/>
                <a:ea typeface="Open Sans Semibold" charset="0"/>
                <a:cs typeface="Open Sans Semibold" charset="0"/>
                <a:sym typeface="Open Sans Semibold" charset="0"/>
              </a:rPr>
              <a:t> </a:t>
            </a:r>
          </a:p>
        </p:txBody>
      </p:sp>
    </p:spTree>
    <p:extLst>
      <p:ext uri="{BB962C8B-B14F-4D97-AF65-F5344CB8AC3E}">
        <p14:creationId xmlns:p14="http://schemas.microsoft.com/office/powerpoint/2010/main" val="343995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F Cable Divi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12" name="Straight Connector 11"/>
          <p:cNvCxnSpPr/>
          <p:nvPr userDrawn="1"/>
        </p:nvCxnSpPr>
        <p:spPr>
          <a:xfrm flipH="1">
            <a:off x="6343586" y="146007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4" name="Text Placeholder 7"/>
          <p:cNvSpPr>
            <a:spLocks noGrp="1"/>
          </p:cNvSpPr>
          <p:nvPr>
            <p:ph type="body" sz="quarter" idx="11" hasCustomPrompt="1"/>
          </p:nvPr>
        </p:nvSpPr>
        <p:spPr>
          <a:xfrm>
            <a:off x="6218757" y="158505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89255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RF CABLE ASSEMBLIES</a:t>
            </a:r>
          </a:p>
        </p:txBody>
      </p:sp>
    </p:spTree>
    <p:extLst>
      <p:ext uri="{BB962C8B-B14F-4D97-AF65-F5344CB8AC3E}">
        <p14:creationId xmlns:p14="http://schemas.microsoft.com/office/powerpoint/2010/main" val="2422781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F Coax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8" name="Straight Connector 7"/>
          <p:cNvCxnSpPr/>
          <p:nvPr userDrawn="1"/>
        </p:nvCxnSpPr>
        <p:spPr>
          <a:xfrm flipH="1">
            <a:off x="6343586" y="146007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158505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89255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RF COAXIAL CONNECTORS</a:t>
            </a:r>
          </a:p>
        </p:txBody>
      </p:sp>
    </p:spTree>
    <p:extLst>
      <p:ext uri="{BB962C8B-B14F-4D97-AF65-F5344CB8AC3E}">
        <p14:creationId xmlns:p14="http://schemas.microsoft.com/office/powerpoint/2010/main" val="280423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side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8" name="Straight Connector 7"/>
          <p:cNvCxnSpPr/>
          <p:nvPr userDrawn="1"/>
        </p:nvCxnSpPr>
        <p:spPr>
          <a:xfrm flipH="1">
            <a:off x="6343586" y="146007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1" hasCustomPrompt="1"/>
          </p:nvPr>
        </p:nvSpPr>
        <p:spPr>
          <a:xfrm>
            <a:off x="6218757" y="158505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6" name="TextBox 5"/>
          <p:cNvSpPr txBox="1"/>
          <p:nvPr userDrawn="1"/>
        </p:nvSpPr>
        <p:spPr>
          <a:xfrm>
            <a:off x="6218757" y="465364"/>
            <a:ext cx="2570748" cy="89255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OUTDOOR CONNECTORS</a:t>
            </a:r>
          </a:p>
        </p:txBody>
      </p:sp>
    </p:spTree>
    <p:extLst>
      <p:ext uri="{BB962C8B-B14F-4D97-AF65-F5344CB8AC3E}">
        <p14:creationId xmlns:p14="http://schemas.microsoft.com/office/powerpoint/2010/main" val="476527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ace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cxnSp>
        <p:nvCxnSpPr>
          <p:cNvPr id="6" name="Straight Connector 5"/>
          <p:cNvCxnSpPr/>
          <p:nvPr userDrawn="1"/>
        </p:nvCxnSpPr>
        <p:spPr>
          <a:xfrm flipH="1">
            <a:off x="6343586" y="1907119"/>
            <a:ext cx="556309" cy="0"/>
          </a:xfrm>
          <a:prstGeom prst="line">
            <a:avLst/>
          </a:prstGeom>
          <a:ln w="28575" cmpd="sng">
            <a:solidFill>
              <a:srgbClr val="006EA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 Placeholder 7"/>
          <p:cNvSpPr>
            <a:spLocks noGrp="1"/>
          </p:cNvSpPr>
          <p:nvPr>
            <p:ph type="body" sz="quarter" idx="11" hasCustomPrompt="1"/>
          </p:nvPr>
        </p:nvSpPr>
        <p:spPr>
          <a:xfrm>
            <a:off x="6218757" y="2032093"/>
            <a:ext cx="2570748" cy="1543639"/>
          </a:xfrm>
        </p:spPr>
        <p:txBody>
          <a:bodyPr>
            <a:noAutofit/>
          </a:bodyPr>
          <a:lstStyle>
            <a:lvl1pPr marL="0" indent="0">
              <a:buNone/>
              <a:defRPr sz="1800" i="1" baseline="0">
                <a:solidFill>
                  <a:srgbClr val="494949"/>
                </a:solidFill>
                <a:latin typeface="Arial"/>
                <a:cs typeface="Arial"/>
              </a:defRPr>
            </a:lvl1pPr>
            <a:lvl2pPr marL="457200" indent="0">
              <a:buNone/>
              <a:defRPr sz="1800" i="1">
                <a:solidFill>
                  <a:srgbClr val="FFFFFF"/>
                </a:solidFill>
                <a:latin typeface="Arial"/>
                <a:cs typeface="Arial"/>
              </a:defRPr>
            </a:lvl2pPr>
            <a:lvl3pPr marL="914400" indent="0">
              <a:buNone/>
              <a:defRPr sz="1800" i="1">
                <a:solidFill>
                  <a:srgbClr val="FFFFFF"/>
                </a:solidFill>
                <a:latin typeface="Arial"/>
                <a:cs typeface="Arial"/>
              </a:defRPr>
            </a:lvl3pPr>
            <a:lvl4pPr marL="1371600" indent="0">
              <a:buNone/>
              <a:defRPr sz="1800" i="1">
                <a:solidFill>
                  <a:srgbClr val="FFFFFF"/>
                </a:solidFill>
                <a:latin typeface="Arial"/>
                <a:cs typeface="Arial"/>
              </a:defRPr>
            </a:lvl4pPr>
            <a:lvl5pPr marL="1828800" indent="0">
              <a:buNone/>
              <a:defRPr sz="1800" i="1">
                <a:solidFill>
                  <a:srgbClr val="FFFFFF"/>
                </a:solidFill>
                <a:latin typeface="Arial"/>
                <a:cs typeface="Arial"/>
              </a:defRPr>
            </a:lvl5pPr>
          </a:lstStyle>
          <a:p>
            <a:pPr lvl="0"/>
            <a:r>
              <a:rPr lang="en-US" dirty="0"/>
              <a:t>Divider Subtitle</a:t>
            </a:r>
          </a:p>
        </p:txBody>
      </p:sp>
      <p:sp>
        <p:nvSpPr>
          <p:cNvPr id="7" name="TextBox 6"/>
          <p:cNvSpPr txBox="1"/>
          <p:nvPr userDrawn="1"/>
        </p:nvSpPr>
        <p:spPr>
          <a:xfrm>
            <a:off x="6218757" y="465364"/>
            <a:ext cx="2570748" cy="1292662"/>
          </a:xfrm>
          <a:prstGeom prst="rect">
            <a:avLst/>
          </a:prstGeom>
          <a:noFill/>
        </p:spPr>
        <p:txBody>
          <a:bodyPr wrap="square" rtlCol="0">
            <a:spAutoFit/>
          </a:bodyPr>
          <a:lstStyle/>
          <a:p>
            <a:r>
              <a:rPr lang="en-US" sz="2600" b="1" dirty="0">
                <a:solidFill>
                  <a:srgbClr val="3F3F3F"/>
                </a:solidFill>
                <a:latin typeface="Arial" panose="020B0604020202020204" pitchFamily="34" charset="0"/>
                <a:cs typeface="Arial" panose="020B0604020202020204" pitchFamily="34" charset="0"/>
              </a:rPr>
              <a:t>SPACE QUALIFIED COMPONENTS</a:t>
            </a:r>
          </a:p>
        </p:txBody>
      </p:sp>
    </p:spTree>
    <p:extLst>
      <p:ext uri="{BB962C8B-B14F-4D97-AF65-F5344CB8AC3E}">
        <p14:creationId xmlns:p14="http://schemas.microsoft.com/office/powerpoint/2010/main" val="1193923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ank You ">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12"/>
          <p:cNvSpPr>
            <a:spLocks noGrp="1"/>
          </p:cNvSpPr>
          <p:nvPr>
            <p:ph type="body" sz="quarter" idx="13" hasCustomPrompt="1"/>
          </p:nvPr>
        </p:nvSpPr>
        <p:spPr>
          <a:xfrm>
            <a:off x="584200" y="2828635"/>
            <a:ext cx="7886700" cy="865909"/>
          </a:xfrm>
        </p:spPr>
        <p:txBody>
          <a:bodyPr>
            <a:normAutofit/>
          </a:bodyPr>
          <a:lstStyle>
            <a:lvl1pPr marL="0" indent="0" algn="ctr">
              <a:buNone/>
              <a:defRPr sz="2800" b="1" baseline="0">
                <a:solidFill>
                  <a:srgbClr val="FFFFFF"/>
                </a:solidFill>
                <a:latin typeface="Arial"/>
                <a:cs typeface="Arial"/>
              </a:defRPr>
            </a:lvl1pPr>
            <a:lvl2pPr>
              <a:defRPr b="1"/>
            </a:lvl2pPr>
            <a:lvl3pPr>
              <a:defRPr b="1"/>
            </a:lvl3pPr>
            <a:lvl4pPr>
              <a:defRPr b="1"/>
            </a:lvl4pPr>
            <a:lvl5pPr>
              <a:defRPr b="1"/>
            </a:lvl5pPr>
          </a:lstStyle>
          <a:p>
            <a:pPr lvl="0"/>
            <a:r>
              <a:rPr lang="en-US" dirty="0"/>
              <a:t>THANK YOU!</a:t>
            </a:r>
          </a:p>
        </p:txBody>
      </p:sp>
    </p:spTree>
    <p:extLst>
      <p:ext uri="{BB962C8B-B14F-4D97-AF65-F5344CB8AC3E}">
        <p14:creationId xmlns:p14="http://schemas.microsoft.com/office/powerpoint/2010/main" val="2532130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48124" y="1289956"/>
            <a:ext cx="7767226" cy="4307343"/>
          </a:xfrm>
        </p:spPr>
        <p:txBody>
          <a:bodyPr vert="horz">
            <a:normAutofit/>
          </a:bodyPr>
          <a:lstStyle>
            <a:lvl1pPr marL="2286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1pPr>
            <a:lvl2pPr marL="6858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2pPr>
            <a:lvl3pPr marL="11430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3pPr>
            <a:lvl4pPr marL="16002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4pPr>
            <a:lvl5pPr marL="20574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a:solidFill>
                  <a:srgbClr val="3F3F3F"/>
                </a:solidFill>
                <a:latin typeface="Arial"/>
                <a:ea typeface="+mn-ea"/>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cxnSp>
        <p:nvCxnSpPr>
          <p:cNvPr id="8" name="Straight Connector 7"/>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Tree>
    <p:extLst>
      <p:ext uri="{BB962C8B-B14F-4D97-AF65-F5344CB8AC3E}">
        <p14:creationId xmlns:p14="http://schemas.microsoft.com/office/powerpoint/2010/main" val="416083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alphaModFix amt="24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6404" y="0"/>
            <a:ext cx="9170404" cy="6858000"/>
          </a:xfrm>
          <a:prstGeom prst="rect">
            <a:avLst/>
          </a:prstGeom>
        </p:spPr>
      </p:pic>
      <p:sp>
        <p:nvSpPr>
          <p:cNvPr id="2"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sp>
        <p:nvSpPr>
          <p:cNvPr id="4"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cxnSp>
        <p:nvCxnSpPr>
          <p:cNvPr id="9" name="Straight Connector 8"/>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541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cxnSp>
        <p:nvCxnSpPr>
          <p:cNvPr id="7" name="Straight Connector 6"/>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Tree>
    <p:extLst>
      <p:ext uri="{BB962C8B-B14F-4D97-AF65-F5344CB8AC3E}">
        <p14:creationId xmlns:p14="http://schemas.microsoft.com/office/powerpoint/2010/main" val="218545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48124" y="1289956"/>
            <a:ext cx="7767226" cy="4307343"/>
          </a:xfrm>
        </p:spPr>
        <p:txBody>
          <a:bodyPr vert="horz">
            <a:normAutofit/>
          </a:bodyPr>
          <a:lstStyle>
            <a:lvl1pPr marL="2286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1pPr>
            <a:lvl2pPr marL="6858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2pPr>
            <a:lvl3pPr marL="11430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3pPr>
            <a:lvl4pPr marL="16002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4pPr>
            <a:lvl5pPr marL="20574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a:solidFill>
                  <a:srgbClr val="3F3F3F"/>
                </a:solidFill>
                <a:latin typeface="Arial"/>
                <a:ea typeface="+mn-ea"/>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cxnSp>
        <p:nvCxnSpPr>
          <p:cNvPr id="8" name="Straight Connector 7"/>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Tree>
    <p:extLst>
      <p:ext uri="{BB962C8B-B14F-4D97-AF65-F5344CB8AC3E}">
        <p14:creationId xmlns:p14="http://schemas.microsoft.com/office/powerpoint/2010/main" val="587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8124" y="1289957"/>
            <a:ext cx="3766726" cy="4307342"/>
          </a:xfrm>
        </p:spPr>
        <p:txBody>
          <a:bodyPr>
            <a:normAutofit/>
          </a:bodyPr>
          <a:lstStyle>
            <a:lvl1pPr>
              <a:buClr>
                <a:srgbClr val="008FC5"/>
              </a:buClr>
              <a:defRPr lang="en-US" sz="2000" b="0" kern="1200" baseline="0" dirty="0" smtClean="0">
                <a:solidFill>
                  <a:srgbClr val="3F3F3F"/>
                </a:solidFill>
                <a:latin typeface="Arial"/>
                <a:ea typeface="+mn-ea"/>
                <a:cs typeface="Arial"/>
              </a:defRPr>
            </a:lvl1pPr>
            <a:lvl2pPr>
              <a:buClr>
                <a:srgbClr val="008FC5"/>
              </a:buClr>
              <a:defRPr lang="en-US" sz="2000" b="0" kern="1200" baseline="0" dirty="0" smtClean="0">
                <a:solidFill>
                  <a:srgbClr val="3F3F3F"/>
                </a:solidFill>
                <a:latin typeface="Arial"/>
                <a:ea typeface="+mn-ea"/>
                <a:cs typeface="Arial"/>
              </a:defRPr>
            </a:lvl2pPr>
            <a:lvl3pPr marL="1143000" indent="-228600" algn="l" defTabSz="914400" rtl="0" eaLnBrk="1" latinLnBrk="0" hangingPunct="1">
              <a:lnSpc>
                <a:spcPct val="90000"/>
              </a:lnSpc>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3pPr>
            <a:lvl4pPr marL="1600200" indent="-228600" algn="l" defTabSz="914400" rtl="0" eaLnBrk="1" latinLnBrk="0" hangingPunct="1">
              <a:lnSpc>
                <a:spcPct val="90000"/>
              </a:lnSpc>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4pPr>
            <a:lvl5pPr marL="2057400" indent="-228600" algn="l" defTabSz="914400" rtl="0" eaLnBrk="1" latinLnBrk="0" hangingPunct="1">
              <a:lnSpc>
                <a:spcPct val="90000"/>
              </a:lnSpc>
              <a:buClr>
                <a:srgbClr val="008FC5"/>
              </a:buClr>
              <a:buFont typeface="Arial" panose="020B0604020202020204" pitchFamily="34" charset="0"/>
              <a:buChar char="•"/>
              <a:defRPr lang="en-US" sz="2000" b="0" kern="1200" baseline="0" dirty="0">
                <a:solidFill>
                  <a:srgbClr val="3F3F3F"/>
                </a:solidFill>
                <a:latin typeface="Arial"/>
                <a:ea typeface="+mn-ea"/>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48624" y="1289957"/>
            <a:ext cx="3766726" cy="4307342"/>
          </a:xfrm>
        </p:spPr>
        <p:txBody>
          <a:bodyPr>
            <a:normAutofit/>
          </a:bodyPr>
          <a:lstStyle>
            <a:lvl1pPr marL="228600" indent="-228600" algn="l" defTabSz="914400" rtl="0" eaLnBrk="1" latinLnBrk="0" hangingPunct="1">
              <a:lnSpc>
                <a:spcPct val="90000"/>
              </a:lnSpc>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1pPr>
            <a:lvl2pPr marL="685800" indent="-228600" algn="l" defTabSz="914400" rtl="0" eaLnBrk="1" latinLnBrk="0" hangingPunct="1">
              <a:lnSpc>
                <a:spcPct val="90000"/>
              </a:lnSpc>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2pPr>
            <a:lvl3pPr marL="1143000" indent="-228600" algn="l" defTabSz="914400" rtl="0" eaLnBrk="1" latinLnBrk="0" hangingPunct="1">
              <a:lnSpc>
                <a:spcPct val="90000"/>
              </a:lnSpc>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3pPr>
            <a:lvl4pPr marL="1600200" indent="-228600" algn="l" defTabSz="914400" rtl="0" eaLnBrk="1" latinLnBrk="0" hangingPunct="1">
              <a:lnSpc>
                <a:spcPct val="90000"/>
              </a:lnSpc>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4pPr>
            <a:lvl5pPr marL="2057400" indent="-228600" algn="l" defTabSz="914400" rtl="0" eaLnBrk="1" latinLnBrk="0" hangingPunct="1">
              <a:lnSpc>
                <a:spcPct val="90000"/>
              </a:lnSpc>
              <a:buClr>
                <a:srgbClr val="008FC5"/>
              </a:buClr>
              <a:buFont typeface="Arial" panose="020B0604020202020204" pitchFamily="34" charset="0"/>
              <a:buChar char="•"/>
              <a:defRPr lang="en-US" sz="2000" b="0" kern="1200" baseline="0" dirty="0">
                <a:solidFill>
                  <a:srgbClr val="3F3F3F"/>
                </a:solidFill>
                <a:latin typeface="Arial"/>
                <a:ea typeface="+mn-ea"/>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8" name="Straight Connector 7"/>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sp>
        <p:nvSpPr>
          <p:cNvPr id="9"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Tree>
    <p:extLst>
      <p:ext uri="{BB962C8B-B14F-4D97-AF65-F5344CB8AC3E}">
        <p14:creationId xmlns:p14="http://schemas.microsoft.com/office/powerpoint/2010/main" val="379264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cxnSp>
        <p:nvCxnSpPr>
          <p:cNvPr id="12" name="Straight Connector 11"/>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sp>
        <p:nvSpPr>
          <p:cNvPr id="15" name="Text Placeholder 2"/>
          <p:cNvSpPr>
            <a:spLocks noGrp="1"/>
          </p:cNvSpPr>
          <p:nvPr>
            <p:ph type="body" idx="1"/>
          </p:nvPr>
        </p:nvSpPr>
        <p:spPr>
          <a:xfrm>
            <a:off x="4747934" y="1441683"/>
            <a:ext cx="3766727" cy="591224"/>
          </a:xfrm>
        </p:spPr>
        <p:txBody>
          <a:bodyPr anchor="ctr"/>
          <a:lstStyle>
            <a:lvl1pPr marL="0" indent="0" algn="ctr">
              <a:buNone/>
              <a:defRPr sz="2400" b="1">
                <a:solidFill>
                  <a:srgbClr val="008FC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Content Placeholder 3"/>
          <p:cNvSpPr>
            <a:spLocks noGrp="1"/>
          </p:cNvSpPr>
          <p:nvPr>
            <p:ph sz="half" idx="2"/>
          </p:nvPr>
        </p:nvSpPr>
        <p:spPr>
          <a:xfrm>
            <a:off x="748123" y="2113195"/>
            <a:ext cx="3766727" cy="3484104"/>
          </a:xfrm>
        </p:spPr>
        <p:txBody>
          <a:bodyPr>
            <a:normAutofit/>
          </a:bodyPr>
          <a:lstStyle>
            <a:lvl1pPr marL="2286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1pPr>
            <a:lvl2pPr marL="6858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2pPr>
            <a:lvl3pPr marL="11430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3pPr>
            <a:lvl4pPr marL="16002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4pPr>
            <a:lvl5pPr marL="20574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a:solidFill>
                  <a:srgbClr val="3F3F3F"/>
                </a:solidFill>
                <a:latin typeface="Arial"/>
                <a:ea typeface="+mn-ea"/>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5"/>
          <p:cNvSpPr>
            <a:spLocks noGrp="1"/>
          </p:cNvSpPr>
          <p:nvPr>
            <p:ph sz="quarter" idx="4"/>
          </p:nvPr>
        </p:nvSpPr>
        <p:spPr>
          <a:xfrm>
            <a:off x="4747934" y="2113195"/>
            <a:ext cx="3785277" cy="3484104"/>
          </a:xfrm>
        </p:spPr>
        <p:txBody>
          <a:bodyPr>
            <a:normAutofit/>
          </a:bodyPr>
          <a:lstStyle>
            <a:lvl1pPr marL="2286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1pPr>
            <a:lvl2pPr marL="6858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2pPr>
            <a:lvl3pPr marL="11430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3pPr>
            <a:lvl4pPr marL="16002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smtClean="0">
                <a:solidFill>
                  <a:srgbClr val="3F3F3F"/>
                </a:solidFill>
                <a:latin typeface="Arial"/>
                <a:ea typeface="+mn-ea"/>
                <a:cs typeface="Arial"/>
              </a:defRPr>
            </a:lvl4pPr>
            <a:lvl5pPr marL="2057400" indent="-228600" algn="l" defTabSz="914400" rtl="0" eaLnBrk="1" latinLnBrk="0" hangingPunct="1">
              <a:lnSpc>
                <a:spcPct val="90000"/>
              </a:lnSpc>
              <a:spcBef>
                <a:spcPts val="500"/>
              </a:spcBef>
              <a:buClr>
                <a:srgbClr val="008FC5"/>
              </a:buClr>
              <a:buFont typeface="Arial" panose="020B0604020202020204" pitchFamily="34" charset="0"/>
              <a:buChar char="•"/>
              <a:defRPr lang="en-US" sz="2000" b="0" kern="1200" baseline="0" dirty="0">
                <a:solidFill>
                  <a:srgbClr val="3F3F3F"/>
                </a:solidFill>
                <a:latin typeface="Arial"/>
                <a:ea typeface="+mn-ea"/>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
        <p:nvSpPr>
          <p:cNvPr id="9" name="Text Placeholder 2"/>
          <p:cNvSpPr>
            <a:spLocks noGrp="1"/>
          </p:cNvSpPr>
          <p:nvPr>
            <p:ph type="body" idx="11"/>
          </p:nvPr>
        </p:nvSpPr>
        <p:spPr>
          <a:xfrm>
            <a:off x="757398" y="1441683"/>
            <a:ext cx="3766727" cy="591224"/>
          </a:xfrm>
        </p:spPr>
        <p:txBody>
          <a:bodyPr anchor="ctr"/>
          <a:lstStyle>
            <a:lvl1pPr marL="0" indent="0" algn="ctr">
              <a:buNone/>
              <a:defRPr sz="2400" b="1">
                <a:solidFill>
                  <a:srgbClr val="008FC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Tree>
    <p:extLst>
      <p:ext uri="{BB962C8B-B14F-4D97-AF65-F5344CB8AC3E}">
        <p14:creationId xmlns:p14="http://schemas.microsoft.com/office/powerpoint/2010/main" val="3452914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Tree>
    <p:extLst>
      <p:ext uri="{BB962C8B-B14F-4D97-AF65-F5344CB8AC3E}">
        <p14:creationId xmlns:p14="http://schemas.microsoft.com/office/powerpoint/2010/main" val="48756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_1">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48124" y="365126"/>
            <a:ext cx="7767225" cy="661483"/>
          </a:xfrm>
        </p:spPr>
        <p:txBody>
          <a:bodyPr>
            <a:normAutofit/>
          </a:bodyPr>
          <a:lstStyle>
            <a:lvl1pPr>
              <a:defRPr lang="en-US" sz="2800" b="1" kern="1200" baseline="0" dirty="0">
                <a:solidFill>
                  <a:srgbClr val="3F3F3F"/>
                </a:solidFill>
                <a:latin typeface="Arial"/>
                <a:ea typeface="+mn-ea"/>
                <a:cs typeface="Arial"/>
              </a:defRPr>
            </a:lvl1pPr>
          </a:lstStyle>
          <a:p>
            <a:pPr marL="0" lvl="0" indent="0" algn="l" defTabSz="457200" rtl="0" eaLnBrk="1" latinLnBrk="0" hangingPunct="1">
              <a:spcBef>
                <a:spcPct val="20000"/>
              </a:spcBef>
              <a:buFont typeface="Arial"/>
              <a:buNone/>
            </a:pPr>
            <a:r>
              <a:rPr lang="en-US" dirty="0"/>
              <a:t>CLICK TO EDIT MASTER TITLE STYLE</a:t>
            </a:r>
          </a:p>
        </p:txBody>
      </p:sp>
      <p:cxnSp>
        <p:nvCxnSpPr>
          <p:cNvPr id="7" name="Straight Connector 6"/>
          <p:cNvCxnSpPr/>
          <p:nvPr userDrawn="1"/>
        </p:nvCxnSpPr>
        <p:spPr>
          <a:xfrm flipH="1">
            <a:off x="748125" y="1026609"/>
            <a:ext cx="556309" cy="0"/>
          </a:xfrm>
          <a:prstGeom prst="line">
            <a:avLst/>
          </a:prstGeom>
          <a:ln w="28575" cmpd="sng">
            <a:solidFill>
              <a:srgbClr val="2F8ABC"/>
            </a:solidFill>
            <a:prstDash val="soli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email">
            <a:alphaModFix amt="70000"/>
            <a:extLst>
              <a:ext uri="{28A0092B-C50C-407E-A947-70E740481C1C}">
                <a14:useLocalDpi xmlns:a14="http://schemas.microsoft.com/office/drawing/2010/main"/>
              </a:ext>
            </a:extLst>
          </a:blip>
          <a:stretch>
            <a:fillRect/>
          </a:stretch>
        </p:blipFill>
        <p:spPr>
          <a:xfrm>
            <a:off x="256000" y="1471432"/>
            <a:ext cx="8604118" cy="4246260"/>
          </a:xfrm>
          <a:prstGeom prst="rect">
            <a:avLst/>
          </a:prstGeom>
        </p:spPr>
      </p:pic>
      <p:sp>
        <p:nvSpPr>
          <p:cNvPr id="9" name="Date Placeholder 3"/>
          <p:cNvSpPr>
            <a:spLocks noGrp="1"/>
          </p:cNvSpPr>
          <p:nvPr>
            <p:ph type="dt" sz="half" idx="10"/>
          </p:nvPr>
        </p:nvSpPr>
        <p:spPr>
          <a:xfrm>
            <a:off x="2959957" y="6208499"/>
            <a:ext cx="2057400" cy="365125"/>
          </a:xfrm>
          <a:prstGeom prst="rect">
            <a:avLst/>
          </a:prstGeom>
        </p:spPr>
        <p:txBody>
          <a:bodyPr/>
          <a:lstStyle/>
          <a:p>
            <a:r>
              <a:rPr lang="en-US"/>
              <a:t>8/31/2017</a:t>
            </a:r>
            <a:endParaRPr lang="en-US" dirty="0"/>
          </a:p>
        </p:txBody>
      </p:sp>
    </p:spTree>
    <p:extLst>
      <p:ext uri="{BB962C8B-B14F-4D97-AF65-F5344CB8AC3E}">
        <p14:creationId xmlns:p14="http://schemas.microsoft.com/office/powerpoint/2010/main" val="412780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36912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2894645" y="6208499"/>
            <a:ext cx="2057400" cy="365125"/>
          </a:xfrm>
          <a:prstGeom prst="rect">
            <a:avLst/>
          </a:prstGeom>
        </p:spPr>
        <p:txBody>
          <a:bodyPr anchor="ctr"/>
          <a:lstStyle>
            <a:lvl1pPr>
              <a:defRPr lang="en-US" sz="1200" kern="1200" dirty="0" smtClean="0">
                <a:solidFill>
                  <a:schemeClr val="tx1">
                    <a:tint val="75000"/>
                  </a:schemeClr>
                </a:solidFill>
                <a:latin typeface="+mn-lt"/>
                <a:ea typeface="+mn-ea"/>
                <a:cs typeface="+mn-cs"/>
              </a:defRPr>
            </a:lvl1pPr>
          </a:lstStyle>
          <a:p>
            <a:r>
              <a:rPr lang="en-US"/>
              <a:t>8/31/2017</a:t>
            </a:r>
            <a:endParaRPr lang="en-US" dirty="0"/>
          </a:p>
        </p:txBody>
      </p:sp>
      <p:sp>
        <p:nvSpPr>
          <p:cNvPr id="10" name="Slide Number Placeholder 5"/>
          <p:cNvSpPr txBox="1">
            <a:spLocks/>
          </p:cNvSpPr>
          <p:nvPr/>
        </p:nvSpPr>
        <p:spPr>
          <a:xfrm>
            <a:off x="1934937" y="6208499"/>
            <a:ext cx="824592"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ctr" defTabSz="457200" rtl="0" eaLnBrk="1" latinLnBrk="0" hangingPunct="1"/>
            <a:fld id="{C9DEFAD0-A5D2-4B55-9287-1958065FA5E1}" type="slidenum">
              <a:rPr lang="en-US" sz="1200" kern="1200" smtClean="0">
                <a:solidFill>
                  <a:schemeClr val="tx1">
                    <a:tint val="75000"/>
                  </a:schemeClr>
                </a:solidFill>
                <a:latin typeface="+mn-lt"/>
                <a:ea typeface="+mn-ea"/>
                <a:cs typeface="+mn-cs"/>
              </a:rPr>
              <a:pPr marL="0" algn="ctr" defTabSz="457200" rtl="0" eaLnBrk="1" latinLnBrk="0" hangingPunct="1"/>
              <a:t>‹N°›</a:t>
            </a:fld>
            <a:endParaRPr lang="en-US" sz="12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07268035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6" r:id="rId4"/>
    <p:sldLayoutId id="2147483670" r:id="rId5"/>
    <p:sldLayoutId id="2147483664" r:id="rId6"/>
    <p:sldLayoutId id="2147483665" r:id="rId7"/>
    <p:sldLayoutId id="2147483667" r:id="rId8"/>
    <p:sldLayoutId id="2147483672" r:id="rId9"/>
    <p:sldLayoutId id="2147483668" r:id="rId10"/>
    <p:sldLayoutId id="2147483669" r:id="rId11"/>
    <p:sldLayoutId id="2147483689" r:id="rId12"/>
    <p:sldLayoutId id="2147483691" r:id="rId13"/>
    <p:sldLayoutId id="2147483693" r:id="rId14"/>
    <p:sldLayoutId id="2147483695" r:id="rId15"/>
    <p:sldLayoutId id="2147483697" r:id="rId16"/>
    <p:sldLayoutId id="2147483699" r:id="rId17"/>
    <p:sldLayoutId id="2147483701" r:id="rId18"/>
    <p:sldLayoutId id="2147483703" r:id="rId19"/>
    <p:sldLayoutId id="2147483705" r:id="rId20"/>
    <p:sldLayoutId id="2147483707" r:id="rId21"/>
    <p:sldLayoutId id="2147483709" r:id="rId22"/>
    <p:sldLayoutId id="2147483711" r:id="rId23"/>
    <p:sldLayoutId id="2147483712" r:id="rId24"/>
    <p:sldLayoutId id="2147483713" r:id="rId2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916832"/>
            <a:ext cx="7772400" cy="2365282"/>
          </a:xfrm>
        </p:spPr>
        <p:txBody>
          <a:bodyPr>
            <a:normAutofit fontScale="90000"/>
          </a:bodyPr>
          <a:lstStyle/>
          <a:p>
            <a:pPr algn="ctr"/>
            <a:br>
              <a:rPr lang="en-US" dirty="0"/>
            </a:br>
            <a:r>
              <a:rPr lang="en-US" dirty="0"/>
              <a:t>ESA AO/1-11089/21/NL/FE</a:t>
            </a:r>
            <a:br>
              <a:rPr lang="en-US" dirty="0"/>
            </a:br>
            <a:r>
              <a:rPr lang="en-US" dirty="0"/>
              <a:t> Fast locking RF connector Interface up to W band</a:t>
            </a:r>
            <a:br>
              <a:rPr lang="en-US" dirty="0"/>
            </a:br>
            <a:r>
              <a:rPr lang="en-US" dirty="0"/>
              <a:t>Technical Development </a:t>
            </a:r>
            <a:r>
              <a:rPr lang="en-US" dirty="0" err="1"/>
              <a:t>Programme</a:t>
            </a:r>
            <a:br>
              <a:rPr lang="en-US" dirty="0"/>
            </a:br>
            <a:br>
              <a:rPr lang="en-US" dirty="0"/>
            </a:br>
            <a:br>
              <a:rPr lang="en-US" dirty="0"/>
            </a:br>
            <a:r>
              <a:rPr lang="en-US" dirty="0"/>
              <a:t>Final presentation SPCD : 17/10/2024</a:t>
            </a:r>
            <a:endParaRPr lang="fr-FR" dirty="0"/>
          </a:p>
        </p:txBody>
      </p:sp>
    </p:spTree>
    <p:extLst>
      <p:ext uri="{BB962C8B-B14F-4D97-AF65-F5344CB8AC3E}">
        <p14:creationId xmlns:p14="http://schemas.microsoft.com/office/powerpoint/2010/main" val="184070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vertical 1">
            <a:extLst>
              <a:ext uri="{FF2B5EF4-FFF2-40B4-BE49-F238E27FC236}">
                <a16:creationId xmlns:a16="http://schemas.microsoft.com/office/drawing/2014/main" id="{176F91D0-5E5C-4469-ABD2-0EC309DF22C4}"/>
              </a:ext>
            </a:extLst>
          </p:cNvPr>
          <p:cNvSpPr>
            <a:spLocks noGrp="1"/>
          </p:cNvSpPr>
          <p:nvPr>
            <p:ph sz="half" idx="1"/>
          </p:nvPr>
        </p:nvSpPr>
        <p:spPr/>
        <p:txBody>
          <a:bodyPr>
            <a:normAutofit/>
          </a:bodyPr>
          <a:lstStyle/>
          <a:p>
            <a:r>
              <a:rPr lang="en-US" sz="1400" dirty="0"/>
              <a:t>The cable core, whose end has been prepared beforehand (AXON procedure), is held coaxial to the ferrule diameter during soldering. Precisely fitted into the body, the cable core is consequently the central contact of the connector and is thus held coaxially to the body.</a:t>
            </a:r>
            <a:r>
              <a:rPr lang="fr-FR" sz="1400" dirty="0"/>
              <a:t>  </a:t>
            </a:r>
          </a:p>
          <a:p>
            <a:endParaRPr lang="fr-FR" sz="1400" dirty="0"/>
          </a:p>
        </p:txBody>
      </p:sp>
      <p:sp>
        <p:nvSpPr>
          <p:cNvPr id="16" name="Titre 1"/>
          <p:cNvSpPr>
            <a:spLocks noGrp="1"/>
          </p:cNvSpPr>
          <p:nvPr>
            <p:ph type="title"/>
          </p:nvPr>
        </p:nvSpPr>
        <p:spPr/>
        <p:txBody>
          <a:bodyPr>
            <a:normAutofit/>
          </a:bodyPr>
          <a:lstStyle/>
          <a:p>
            <a:r>
              <a:rPr lang="en-US" dirty="0"/>
              <a:t>WP2: CONNECTION ON CABLE</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406" y="1096406"/>
            <a:ext cx="3012492" cy="18152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460" y="3236492"/>
            <a:ext cx="4267200" cy="2582778"/>
          </a:xfrm>
          <a:prstGeom prst="rect">
            <a:avLst/>
          </a:prstGeom>
        </p:spPr>
      </p:pic>
      <p:sp>
        <p:nvSpPr>
          <p:cNvPr id="9" name="ZoneTexte 8"/>
          <p:cNvSpPr txBox="1"/>
          <p:nvPr/>
        </p:nvSpPr>
        <p:spPr>
          <a:xfrm>
            <a:off x="7585710" y="4527881"/>
            <a:ext cx="1325880" cy="261610"/>
          </a:xfrm>
          <a:prstGeom prst="rect">
            <a:avLst/>
          </a:prstGeom>
          <a:noFill/>
        </p:spPr>
        <p:txBody>
          <a:bodyPr wrap="square" rtlCol="0">
            <a:spAutoFit/>
          </a:bodyPr>
          <a:lstStyle/>
          <a:p>
            <a:r>
              <a:rPr lang="fr-FR" sz="1100" dirty="0" err="1"/>
              <a:t>Soldering</a:t>
            </a:r>
            <a:r>
              <a:rPr lang="fr-FR" sz="1100" dirty="0"/>
              <a:t> area</a:t>
            </a:r>
          </a:p>
        </p:txBody>
      </p:sp>
      <p:sp>
        <p:nvSpPr>
          <p:cNvPr id="10" name="Flèche vers le bas 9"/>
          <p:cNvSpPr/>
          <p:nvPr/>
        </p:nvSpPr>
        <p:spPr>
          <a:xfrm rot="5840020">
            <a:off x="5657677" y="2582229"/>
            <a:ext cx="137507" cy="3734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200150" y="3263758"/>
            <a:ext cx="811530" cy="261610"/>
          </a:xfrm>
          <a:prstGeom prst="rect">
            <a:avLst/>
          </a:prstGeom>
          <a:noFill/>
        </p:spPr>
        <p:txBody>
          <a:bodyPr wrap="square" rtlCol="0">
            <a:spAutoFit/>
          </a:bodyPr>
          <a:lstStyle/>
          <a:p>
            <a:r>
              <a:rPr lang="fr-FR" sz="1100" dirty="0" err="1"/>
              <a:t>Ferrule</a:t>
            </a:r>
            <a:endParaRPr lang="fr-FR" sz="1100" dirty="0"/>
          </a:p>
        </p:txBody>
      </p:sp>
      <p:cxnSp>
        <p:nvCxnSpPr>
          <p:cNvPr id="12" name="Connecteur droit avec flèche 11"/>
          <p:cNvCxnSpPr/>
          <p:nvPr/>
        </p:nvCxnSpPr>
        <p:spPr>
          <a:xfrm>
            <a:off x="1767840" y="3422087"/>
            <a:ext cx="1386840" cy="441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782954" y="3595243"/>
            <a:ext cx="906781" cy="261610"/>
          </a:xfrm>
          <a:prstGeom prst="rect">
            <a:avLst/>
          </a:prstGeom>
          <a:noFill/>
        </p:spPr>
        <p:txBody>
          <a:bodyPr wrap="square" rtlCol="0">
            <a:spAutoFit/>
          </a:bodyPr>
          <a:lstStyle/>
          <a:p>
            <a:r>
              <a:rPr lang="fr-FR" sz="1100" dirty="0" err="1"/>
              <a:t>Cable</a:t>
            </a:r>
            <a:r>
              <a:rPr lang="fr-FR" sz="1100" dirty="0"/>
              <a:t> </a:t>
            </a:r>
            <a:r>
              <a:rPr lang="fr-FR" sz="1100" dirty="0" err="1"/>
              <a:t>core</a:t>
            </a:r>
            <a:endParaRPr lang="fr-FR" sz="1100" dirty="0"/>
          </a:p>
        </p:txBody>
      </p:sp>
      <p:cxnSp>
        <p:nvCxnSpPr>
          <p:cNvPr id="14" name="Connecteur droit avec flèche 13"/>
          <p:cNvCxnSpPr/>
          <p:nvPr/>
        </p:nvCxnSpPr>
        <p:spPr>
          <a:xfrm>
            <a:off x="1605915" y="3802380"/>
            <a:ext cx="1068705" cy="725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85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CD5C56-F61D-4C9C-BE7B-0F03D8C957CA}"/>
              </a:ext>
            </a:extLst>
          </p:cNvPr>
          <p:cNvSpPr>
            <a:spLocks noGrp="1"/>
          </p:cNvSpPr>
          <p:nvPr>
            <p:ph type="title"/>
          </p:nvPr>
        </p:nvSpPr>
        <p:spPr/>
        <p:txBody>
          <a:bodyPr>
            <a:normAutofit/>
          </a:bodyPr>
          <a:lstStyle/>
          <a:p>
            <a:r>
              <a:rPr lang="fr-FR" dirty="0"/>
              <a:t>Cable construction</a:t>
            </a:r>
          </a:p>
        </p:txBody>
      </p:sp>
      <p:sp>
        <p:nvSpPr>
          <p:cNvPr id="2" name="Espace réservé de la date 1"/>
          <p:cNvSpPr>
            <a:spLocks noGrp="1"/>
          </p:cNvSpPr>
          <p:nvPr>
            <p:ph type="dt" sz="half" idx="10"/>
          </p:nvPr>
        </p:nvSpPr>
        <p:spPr/>
        <p:txBody>
          <a:bodyPr/>
          <a:lstStyle/>
          <a:p>
            <a:pPr defTabSz="685800"/>
            <a:fld id="{39E3462F-F320-48C5-BA3E-A117050D3775}" type="datetime1">
              <a:rPr lang="fr-FR">
                <a:solidFill>
                  <a:prstClr val="black">
                    <a:tint val="75000"/>
                  </a:prstClr>
                </a:solidFill>
                <a:latin typeface="Calibri" panose="020F0502020204030204"/>
              </a:rPr>
              <a:pPr defTabSz="685800"/>
              <a:t>16/10/2024</a:t>
            </a:fld>
            <a:endParaRPr lang="fr-FR" dirty="0">
              <a:solidFill>
                <a:prstClr val="black">
                  <a:tint val="75000"/>
                </a:prstClr>
              </a:solidFill>
              <a:latin typeface="Calibri" panose="020F0502020204030204"/>
            </a:endParaRPr>
          </a:p>
        </p:txBody>
      </p:sp>
      <p:sp>
        <p:nvSpPr>
          <p:cNvPr id="3" name="Espace réservé du numéro de diapositive 2"/>
          <p:cNvSpPr>
            <a:spLocks noGrp="1"/>
          </p:cNvSpPr>
          <p:nvPr>
            <p:ph type="sldNum" sz="quarter" idx="4294967295"/>
          </p:nvPr>
        </p:nvSpPr>
        <p:spPr>
          <a:xfrm>
            <a:off x="7086600" y="6356350"/>
            <a:ext cx="2057400" cy="365125"/>
          </a:xfrm>
          <a:prstGeom prst="rect">
            <a:avLst/>
          </a:prstGeom>
        </p:spPr>
        <p:txBody>
          <a:bodyPr/>
          <a:lstStyle/>
          <a:p>
            <a:pPr defTabSz="685800"/>
            <a:fld id="{9AFE08DF-17E1-4A52-883B-24A93719D208}" type="slidenum">
              <a:rPr lang="fr-FR">
                <a:solidFill>
                  <a:prstClr val="black">
                    <a:tint val="75000"/>
                  </a:prstClr>
                </a:solidFill>
                <a:latin typeface="Calibri" panose="020F0502020204030204"/>
              </a:rPr>
              <a:pPr defTabSz="685800"/>
              <a:t>11</a:t>
            </a:fld>
            <a:endParaRPr lang="fr-FR" dirty="0">
              <a:solidFill>
                <a:prstClr val="black">
                  <a:tint val="75000"/>
                </a:prstClr>
              </a:solidFill>
              <a:latin typeface="Calibri" panose="020F0502020204030204"/>
            </a:endParaRPr>
          </a:p>
        </p:txBody>
      </p:sp>
      <p:sp>
        <p:nvSpPr>
          <p:cNvPr id="5" name="ZoneTexte 4"/>
          <p:cNvSpPr txBox="1"/>
          <p:nvPr/>
        </p:nvSpPr>
        <p:spPr>
          <a:xfrm>
            <a:off x="465589" y="2408566"/>
            <a:ext cx="1196159" cy="646331"/>
          </a:xfrm>
          <a:prstGeom prst="rect">
            <a:avLst/>
          </a:prstGeom>
          <a:solidFill>
            <a:schemeClr val="bg1"/>
          </a:solidFill>
          <a:ln>
            <a:noFill/>
          </a:ln>
        </p:spPr>
        <p:txBody>
          <a:bodyPr wrap="square" rtlCol="0">
            <a:spAutoFit/>
          </a:bodyPr>
          <a:lstStyle/>
          <a:p>
            <a:pPr algn="ctr" defTabSz="685800"/>
            <a:r>
              <a:rPr lang="fr-FR" b="1" dirty="0" err="1">
                <a:solidFill>
                  <a:prstClr val="black"/>
                </a:solidFill>
                <a:latin typeface="Calibri" panose="020F0502020204030204"/>
              </a:rPr>
              <a:t>Conductor</a:t>
            </a:r>
            <a:endParaRPr lang="fr-FR" b="1" dirty="0">
              <a:solidFill>
                <a:prstClr val="black"/>
              </a:solidFill>
              <a:latin typeface="Calibri" panose="020F0502020204030204"/>
            </a:endParaRPr>
          </a:p>
          <a:p>
            <a:pPr algn="ctr" defTabSz="685800"/>
            <a:r>
              <a:rPr lang="fr-FR" b="1" dirty="0">
                <a:solidFill>
                  <a:prstClr val="black"/>
                </a:solidFill>
                <a:latin typeface="Calibri" panose="020F0502020204030204"/>
              </a:rPr>
              <a:t>SPC </a:t>
            </a:r>
            <a:r>
              <a:rPr lang="fr-FR" b="1" dirty="0" err="1">
                <a:solidFill>
                  <a:prstClr val="black"/>
                </a:solidFill>
                <a:latin typeface="Calibri" panose="020F0502020204030204"/>
              </a:rPr>
              <a:t>Alloy</a:t>
            </a:r>
            <a:endParaRPr lang="fr-FR" b="1" dirty="0">
              <a:solidFill>
                <a:prstClr val="black"/>
              </a:solidFill>
              <a:latin typeface="Calibri" panose="020F0502020204030204"/>
            </a:endParaRPr>
          </a:p>
        </p:txBody>
      </p:sp>
      <p:sp>
        <p:nvSpPr>
          <p:cNvPr id="11" name="ZoneTexte 10"/>
          <p:cNvSpPr txBox="1"/>
          <p:nvPr/>
        </p:nvSpPr>
        <p:spPr>
          <a:xfrm>
            <a:off x="3446226" y="2164394"/>
            <a:ext cx="932510" cy="1200329"/>
          </a:xfrm>
          <a:prstGeom prst="rect">
            <a:avLst/>
          </a:prstGeom>
          <a:solidFill>
            <a:schemeClr val="bg1"/>
          </a:solidFill>
          <a:ln>
            <a:noFill/>
          </a:ln>
        </p:spPr>
        <p:txBody>
          <a:bodyPr wrap="square" rtlCol="0">
            <a:spAutoFit/>
          </a:bodyPr>
          <a:lstStyle/>
          <a:p>
            <a:pPr algn="ctr" defTabSz="685800"/>
            <a:r>
              <a:rPr lang="fr-FR" b="1" dirty="0">
                <a:solidFill>
                  <a:prstClr val="black"/>
                </a:solidFill>
                <a:latin typeface="Calibri" panose="020F0502020204030204"/>
              </a:rPr>
              <a:t>1st </a:t>
            </a:r>
            <a:r>
              <a:rPr lang="fr-FR" b="1" dirty="0" err="1">
                <a:solidFill>
                  <a:prstClr val="black"/>
                </a:solidFill>
                <a:latin typeface="Calibri" panose="020F0502020204030204"/>
              </a:rPr>
              <a:t>Shield</a:t>
            </a:r>
            <a:endParaRPr lang="fr-FR" b="1" dirty="0">
              <a:solidFill>
                <a:prstClr val="black"/>
              </a:solidFill>
              <a:latin typeface="Calibri" panose="020F0502020204030204"/>
            </a:endParaRPr>
          </a:p>
          <a:p>
            <a:pPr algn="ctr" defTabSz="685800"/>
            <a:r>
              <a:rPr lang="fr-FR" b="1" dirty="0">
                <a:solidFill>
                  <a:prstClr val="black"/>
                </a:solidFill>
                <a:latin typeface="Calibri" panose="020F0502020204030204"/>
              </a:rPr>
              <a:t>SPC tape</a:t>
            </a:r>
          </a:p>
        </p:txBody>
      </p:sp>
      <p:sp>
        <p:nvSpPr>
          <p:cNvPr id="12" name="ZoneTexte 11"/>
          <p:cNvSpPr txBox="1"/>
          <p:nvPr/>
        </p:nvSpPr>
        <p:spPr>
          <a:xfrm>
            <a:off x="5606168" y="2164394"/>
            <a:ext cx="1047095" cy="1200329"/>
          </a:xfrm>
          <a:prstGeom prst="rect">
            <a:avLst/>
          </a:prstGeom>
          <a:solidFill>
            <a:schemeClr val="bg1"/>
          </a:solidFill>
          <a:ln>
            <a:noFill/>
          </a:ln>
        </p:spPr>
        <p:txBody>
          <a:bodyPr wrap="square" rtlCol="0">
            <a:spAutoFit/>
          </a:bodyPr>
          <a:lstStyle/>
          <a:p>
            <a:pPr algn="ctr" defTabSz="685800"/>
            <a:r>
              <a:rPr lang="fr-FR" b="1" dirty="0">
                <a:solidFill>
                  <a:prstClr val="black"/>
                </a:solidFill>
                <a:latin typeface="Calibri" panose="020F0502020204030204"/>
              </a:rPr>
              <a:t>2nd </a:t>
            </a:r>
            <a:r>
              <a:rPr lang="fr-FR" b="1" dirty="0" err="1">
                <a:solidFill>
                  <a:prstClr val="black"/>
                </a:solidFill>
                <a:latin typeface="Calibri" panose="020F0502020204030204"/>
              </a:rPr>
              <a:t>Shield</a:t>
            </a:r>
            <a:endParaRPr lang="fr-FR" b="1" dirty="0">
              <a:solidFill>
                <a:prstClr val="black"/>
              </a:solidFill>
              <a:latin typeface="Calibri" panose="020F0502020204030204"/>
            </a:endParaRPr>
          </a:p>
          <a:p>
            <a:pPr algn="ctr" defTabSz="685800"/>
            <a:r>
              <a:rPr lang="fr-FR" b="1" dirty="0">
                <a:solidFill>
                  <a:prstClr val="black"/>
                </a:solidFill>
                <a:latin typeface="Calibri" panose="020F0502020204030204"/>
              </a:rPr>
              <a:t>SPC </a:t>
            </a:r>
            <a:r>
              <a:rPr lang="fr-FR" b="1" dirty="0" err="1">
                <a:solidFill>
                  <a:prstClr val="black"/>
                </a:solidFill>
                <a:latin typeface="Calibri" panose="020F0502020204030204"/>
              </a:rPr>
              <a:t>braid</a:t>
            </a:r>
            <a:endParaRPr lang="fr-FR" b="1" dirty="0">
              <a:solidFill>
                <a:prstClr val="black"/>
              </a:solidFill>
              <a:latin typeface="Calibri" panose="020F0502020204030204"/>
            </a:endParaRPr>
          </a:p>
        </p:txBody>
      </p:sp>
      <p:sp>
        <p:nvSpPr>
          <p:cNvPr id="14" name="ZoneTexte 13"/>
          <p:cNvSpPr txBox="1"/>
          <p:nvPr/>
        </p:nvSpPr>
        <p:spPr>
          <a:xfrm>
            <a:off x="6810133" y="2408566"/>
            <a:ext cx="897098" cy="646331"/>
          </a:xfrm>
          <a:prstGeom prst="rect">
            <a:avLst/>
          </a:prstGeom>
          <a:solidFill>
            <a:schemeClr val="bg1"/>
          </a:solidFill>
          <a:ln>
            <a:noFill/>
          </a:ln>
        </p:spPr>
        <p:txBody>
          <a:bodyPr wrap="square" rtlCol="0">
            <a:spAutoFit/>
          </a:bodyPr>
          <a:lstStyle/>
          <a:p>
            <a:pPr algn="ctr" defTabSz="685800"/>
            <a:r>
              <a:rPr lang="fr-FR" b="1" dirty="0">
                <a:solidFill>
                  <a:prstClr val="black"/>
                </a:solidFill>
                <a:latin typeface="Calibri" panose="020F0502020204030204"/>
              </a:rPr>
              <a:t>Jacket </a:t>
            </a:r>
          </a:p>
          <a:p>
            <a:pPr algn="ctr" defTabSz="685800"/>
            <a:r>
              <a:rPr lang="fr-FR" b="1" dirty="0">
                <a:solidFill>
                  <a:prstClr val="black"/>
                </a:solidFill>
                <a:latin typeface="Calibri" panose="020F0502020204030204"/>
              </a:rPr>
              <a:t>PFA</a:t>
            </a:r>
          </a:p>
        </p:txBody>
      </p:sp>
      <p:sp>
        <p:nvSpPr>
          <p:cNvPr id="15" name="ZoneTexte 14"/>
          <p:cNvSpPr txBox="1"/>
          <p:nvPr/>
        </p:nvSpPr>
        <p:spPr>
          <a:xfrm>
            <a:off x="37169" y="1500279"/>
            <a:ext cx="6915207" cy="415498"/>
          </a:xfrm>
          <a:prstGeom prst="rect">
            <a:avLst/>
          </a:prstGeom>
          <a:noFill/>
        </p:spPr>
        <p:txBody>
          <a:bodyPr wrap="square" rtlCol="0">
            <a:spAutoFit/>
          </a:bodyPr>
          <a:lstStyle/>
          <a:p>
            <a:pPr defTabSz="685800"/>
            <a:r>
              <a:rPr lang="fr-FR" sz="2100" b="1" dirty="0">
                <a:solidFill>
                  <a:prstClr val="black"/>
                </a:solidFill>
                <a:latin typeface="Calibri" panose="020F0502020204030204"/>
              </a:rPr>
              <a:t>SX15SP construction (1.5 mm	6.5 g/m) :</a:t>
            </a:r>
          </a:p>
        </p:txBody>
      </p:sp>
      <p:pic>
        <p:nvPicPr>
          <p:cNvPr id="16" name="Image 15"/>
          <p:cNvPicPr>
            <a:picLocks noChangeAspect="1"/>
          </p:cNvPicPr>
          <p:nvPr/>
        </p:nvPicPr>
        <p:blipFill>
          <a:blip r:embed="rId2"/>
          <a:stretch>
            <a:fillRect/>
          </a:stretch>
        </p:blipFill>
        <p:spPr>
          <a:xfrm>
            <a:off x="37170" y="3031813"/>
            <a:ext cx="8930234" cy="2281625"/>
          </a:xfrm>
          <a:prstGeom prst="rect">
            <a:avLst/>
          </a:prstGeom>
        </p:spPr>
      </p:pic>
      <p:sp>
        <p:nvSpPr>
          <p:cNvPr id="8" name="ZoneTexte 7"/>
          <p:cNvSpPr txBox="1"/>
          <p:nvPr/>
        </p:nvSpPr>
        <p:spPr>
          <a:xfrm>
            <a:off x="2246153" y="2459467"/>
            <a:ext cx="1161483" cy="646331"/>
          </a:xfrm>
          <a:prstGeom prst="rect">
            <a:avLst/>
          </a:prstGeom>
          <a:solidFill>
            <a:schemeClr val="bg1"/>
          </a:solidFill>
          <a:ln>
            <a:noFill/>
          </a:ln>
        </p:spPr>
        <p:txBody>
          <a:bodyPr wrap="square" rtlCol="0">
            <a:spAutoFit/>
          </a:bodyPr>
          <a:lstStyle/>
          <a:p>
            <a:pPr algn="ctr" defTabSz="685800"/>
            <a:r>
              <a:rPr lang="fr-FR" b="1" dirty="0" err="1">
                <a:solidFill>
                  <a:prstClr val="black"/>
                </a:solidFill>
                <a:latin typeface="Calibri" panose="020F0502020204030204"/>
              </a:rPr>
              <a:t>Dielectric</a:t>
            </a:r>
            <a:endParaRPr lang="fr-FR" b="1" dirty="0">
              <a:solidFill>
                <a:prstClr val="black"/>
              </a:solidFill>
              <a:latin typeface="Calibri" panose="020F0502020204030204"/>
            </a:endParaRPr>
          </a:p>
          <a:p>
            <a:pPr algn="ctr" defTabSz="685800"/>
            <a:r>
              <a:rPr lang="fr-FR" b="1" dirty="0">
                <a:solidFill>
                  <a:prstClr val="black"/>
                </a:solidFill>
                <a:latin typeface="Calibri" panose="020F0502020204030204"/>
              </a:rPr>
              <a:t>PTFE</a:t>
            </a:r>
          </a:p>
        </p:txBody>
      </p:sp>
      <p:sp>
        <p:nvSpPr>
          <p:cNvPr id="19" name="ZoneTexte 18"/>
          <p:cNvSpPr txBox="1"/>
          <p:nvPr/>
        </p:nvSpPr>
        <p:spPr>
          <a:xfrm>
            <a:off x="4390768" y="2422338"/>
            <a:ext cx="1095899" cy="646331"/>
          </a:xfrm>
          <a:prstGeom prst="rect">
            <a:avLst/>
          </a:prstGeom>
          <a:solidFill>
            <a:schemeClr val="bg1"/>
          </a:solidFill>
          <a:ln>
            <a:noFill/>
          </a:ln>
        </p:spPr>
        <p:txBody>
          <a:bodyPr wrap="square" rtlCol="0">
            <a:spAutoFit/>
          </a:bodyPr>
          <a:lstStyle/>
          <a:p>
            <a:pPr algn="ctr" defTabSz="685800"/>
            <a:r>
              <a:rPr lang="fr-FR" b="1" dirty="0" err="1">
                <a:solidFill>
                  <a:prstClr val="black"/>
                </a:solidFill>
                <a:latin typeface="Calibri" panose="020F0502020204030204"/>
              </a:rPr>
              <a:t>Polyimide</a:t>
            </a:r>
            <a:r>
              <a:rPr lang="fr-FR" b="1" dirty="0">
                <a:solidFill>
                  <a:prstClr val="black"/>
                </a:solidFill>
                <a:latin typeface="Calibri" panose="020F0502020204030204"/>
              </a:rPr>
              <a:t> tape</a:t>
            </a:r>
          </a:p>
        </p:txBody>
      </p:sp>
    </p:spTree>
    <p:extLst>
      <p:ext uri="{BB962C8B-B14F-4D97-AF65-F5344CB8AC3E}">
        <p14:creationId xmlns:p14="http://schemas.microsoft.com/office/powerpoint/2010/main" val="148979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5C432-B7ED-4CC5-9D1C-75E6F40DA3B3}"/>
              </a:ext>
            </a:extLst>
          </p:cNvPr>
          <p:cNvSpPr>
            <a:spLocks noGrp="1"/>
          </p:cNvSpPr>
          <p:nvPr>
            <p:ph type="title"/>
          </p:nvPr>
        </p:nvSpPr>
        <p:spPr/>
        <p:txBody>
          <a:bodyPr>
            <a:normAutofit fontScale="90000"/>
          </a:bodyPr>
          <a:lstStyle/>
          <a:p>
            <a:r>
              <a:rPr lang="fr-FR" dirty="0"/>
              <a:t>WP3: </a:t>
            </a:r>
            <a:r>
              <a:rPr lang="en-GB" dirty="0"/>
              <a:t>Development and Manufacturing of the new RF Interface with fast-locking mechanism</a:t>
            </a:r>
            <a:endParaRPr lang="fr-FR" dirty="0"/>
          </a:p>
        </p:txBody>
      </p:sp>
    </p:spTree>
    <p:extLst>
      <p:ext uri="{BB962C8B-B14F-4D97-AF65-F5344CB8AC3E}">
        <p14:creationId xmlns:p14="http://schemas.microsoft.com/office/powerpoint/2010/main" val="2156789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vertical 1">
            <a:extLst>
              <a:ext uri="{FF2B5EF4-FFF2-40B4-BE49-F238E27FC236}">
                <a16:creationId xmlns:a16="http://schemas.microsoft.com/office/drawing/2014/main" id="{99534349-8C4B-4640-8447-58B2F4779460}"/>
              </a:ext>
            </a:extLst>
          </p:cNvPr>
          <p:cNvSpPr>
            <a:spLocks noGrp="1"/>
          </p:cNvSpPr>
          <p:nvPr>
            <p:ph type="body" orient="vert" idx="1"/>
          </p:nvPr>
        </p:nvSpPr>
        <p:spPr/>
        <p:txBody>
          <a:bodyPr/>
          <a:lstStyle/>
          <a:p>
            <a:r>
              <a:rPr lang="fr-FR" dirty="0"/>
              <a:t>Spring system to </a:t>
            </a:r>
            <a:r>
              <a:rPr lang="fr-FR" dirty="0" err="1"/>
              <a:t>ensure</a:t>
            </a:r>
            <a:r>
              <a:rPr lang="fr-FR" dirty="0"/>
              <a:t> good pressure </a:t>
            </a:r>
            <a:r>
              <a:rPr lang="fr-FR" dirty="0" err="1"/>
              <a:t>between</a:t>
            </a:r>
            <a:r>
              <a:rPr lang="fr-FR" dirty="0"/>
              <a:t> </a:t>
            </a:r>
            <a:r>
              <a:rPr lang="fr-FR" dirty="0" err="1"/>
              <a:t>reference</a:t>
            </a:r>
            <a:r>
              <a:rPr lang="fr-FR" dirty="0"/>
              <a:t> planes</a:t>
            </a:r>
          </a:p>
          <a:p>
            <a:r>
              <a:rPr lang="fr-FR" dirty="0" err="1"/>
              <a:t>Mating</a:t>
            </a:r>
            <a:r>
              <a:rPr lang="fr-FR" dirty="0"/>
              <a:t> </a:t>
            </a:r>
            <a:r>
              <a:rPr lang="fr-FR" dirty="0" err="1"/>
              <a:t>done</a:t>
            </a:r>
            <a:r>
              <a:rPr lang="fr-FR" dirty="0"/>
              <a:t> </a:t>
            </a:r>
            <a:r>
              <a:rPr lang="fr-FR" dirty="0" err="1"/>
              <a:t>manually</a:t>
            </a:r>
            <a:endParaRPr lang="fr-FR" dirty="0"/>
          </a:p>
          <a:p>
            <a:r>
              <a:rPr lang="fr-FR" dirty="0"/>
              <a:t>No </a:t>
            </a:r>
            <a:r>
              <a:rPr lang="fr-FR" dirty="0" err="1"/>
              <a:t>risk</a:t>
            </a:r>
            <a:r>
              <a:rPr lang="fr-FR" dirty="0"/>
              <a:t> to damage the </a:t>
            </a:r>
            <a:r>
              <a:rPr lang="fr-FR" dirty="0" err="1"/>
              <a:t>cable</a:t>
            </a:r>
            <a:endParaRPr lang="fr-FR" dirty="0"/>
          </a:p>
        </p:txBody>
      </p:sp>
      <p:sp>
        <p:nvSpPr>
          <p:cNvPr id="3" name="Titre 2">
            <a:extLst>
              <a:ext uri="{FF2B5EF4-FFF2-40B4-BE49-F238E27FC236}">
                <a16:creationId xmlns:a16="http://schemas.microsoft.com/office/drawing/2014/main" id="{C7F7C914-DDA0-49E9-867F-4D3264DD5F37}"/>
              </a:ext>
            </a:extLst>
          </p:cNvPr>
          <p:cNvSpPr>
            <a:spLocks noGrp="1"/>
          </p:cNvSpPr>
          <p:nvPr>
            <p:ph type="title"/>
          </p:nvPr>
        </p:nvSpPr>
        <p:spPr/>
        <p:txBody>
          <a:bodyPr/>
          <a:lstStyle/>
          <a:p>
            <a:r>
              <a:rPr lang="fr-FR" dirty="0"/>
              <a:t>WP3: Fast </a:t>
            </a:r>
            <a:r>
              <a:rPr lang="fr-FR" dirty="0" err="1"/>
              <a:t>locking</a:t>
            </a:r>
            <a:r>
              <a:rPr lang="fr-FR" dirty="0"/>
              <a:t> system</a:t>
            </a:r>
          </a:p>
        </p:txBody>
      </p:sp>
      <p:pic>
        <p:nvPicPr>
          <p:cNvPr id="6" name="Image 5">
            <a:extLst>
              <a:ext uri="{FF2B5EF4-FFF2-40B4-BE49-F238E27FC236}">
                <a16:creationId xmlns:a16="http://schemas.microsoft.com/office/drawing/2014/main" id="{A0BE8BD0-9C40-43CF-B911-57E6ED274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188" y="1655618"/>
            <a:ext cx="4293096" cy="4293096"/>
          </a:xfrm>
          <a:prstGeom prst="rect">
            <a:avLst/>
          </a:prstGeom>
        </p:spPr>
      </p:pic>
    </p:spTree>
    <p:extLst>
      <p:ext uri="{BB962C8B-B14F-4D97-AF65-F5344CB8AC3E}">
        <p14:creationId xmlns:p14="http://schemas.microsoft.com/office/powerpoint/2010/main" val="46164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vertical 2">
            <a:extLst>
              <a:ext uri="{FF2B5EF4-FFF2-40B4-BE49-F238E27FC236}">
                <a16:creationId xmlns:a16="http://schemas.microsoft.com/office/drawing/2014/main" id="{8BE82E34-25B0-4C0D-8718-0D186492F96D}"/>
              </a:ext>
            </a:extLst>
          </p:cNvPr>
          <p:cNvSpPr>
            <a:spLocks noGrp="1"/>
          </p:cNvSpPr>
          <p:nvPr>
            <p:ph type="body" orient="vert" idx="1"/>
          </p:nvPr>
        </p:nvSpPr>
        <p:spPr/>
        <p:txBody>
          <a:bodyPr>
            <a:normAutofit/>
          </a:bodyPr>
          <a:lstStyle/>
          <a:p>
            <a:pPr algn="just"/>
            <a:r>
              <a:rPr lang="en-US" sz="1400" dirty="0"/>
              <a:t>Truncated flange with cylindrical contact output, diameter 0.25 mm, protruding length 1 mm. </a:t>
            </a:r>
          </a:p>
          <a:p>
            <a:pPr lvl="1" algn="just"/>
            <a:r>
              <a:rPr lang="en-US" sz="1400" dirty="0"/>
              <a:t>Diameter and length can be modified according to the needs of the PCB.</a:t>
            </a:r>
          </a:p>
          <a:p>
            <a:pPr algn="just"/>
            <a:r>
              <a:rPr lang="en-US" sz="1400" dirty="0"/>
              <a:t>4 hole flange with socket contact output</a:t>
            </a:r>
          </a:p>
          <a:p>
            <a:endParaRPr lang="fr-FR" sz="1400" dirty="0"/>
          </a:p>
        </p:txBody>
      </p:sp>
      <p:sp>
        <p:nvSpPr>
          <p:cNvPr id="2" name="Titre 1"/>
          <p:cNvSpPr>
            <a:spLocks noGrp="1"/>
          </p:cNvSpPr>
          <p:nvPr>
            <p:ph type="title"/>
          </p:nvPr>
        </p:nvSpPr>
        <p:spPr/>
        <p:txBody>
          <a:bodyPr/>
          <a:lstStyle/>
          <a:p>
            <a:r>
              <a:rPr lang="fr-FR" dirty="0"/>
              <a:t>WP3 : </a:t>
            </a:r>
            <a:r>
              <a:rPr lang="fr-FR" dirty="0" err="1"/>
              <a:t>Receptacle</a:t>
            </a:r>
            <a:r>
              <a:rPr lang="fr-FR" dirty="0"/>
              <a:t> </a:t>
            </a:r>
            <a:r>
              <a:rPr lang="fr-FR" dirty="0" err="1"/>
              <a:t>flange</a:t>
            </a:r>
            <a:endParaRPr lang="fr-FR" dirty="0"/>
          </a:p>
        </p:txBody>
      </p:sp>
      <p:pic>
        <p:nvPicPr>
          <p:cNvPr id="4" name="Image 3">
            <a:extLst>
              <a:ext uri="{FF2B5EF4-FFF2-40B4-BE49-F238E27FC236}">
                <a16:creationId xmlns:a16="http://schemas.microsoft.com/office/drawing/2014/main" id="{4486E1A0-7E86-4074-A7DA-56309F93B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637" y="2145369"/>
            <a:ext cx="1735562" cy="2082061"/>
          </a:xfrm>
          <a:prstGeom prst="rect">
            <a:avLst/>
          </a:prstGeom>
        </p:spPr>
      </p:pic>
      <p:pic>
        <p:nvPicPr>
          <p:cNvPr id="5" name="Image 4">
            <a:extLst>
              <a:ext uri="{FF2B5EF4-FFF2-40B4-BE49-F238E27FC236}">
                <a16:creationId xmlns:a16="http://schemas.microsoft.com/office/drawing/2014/main" id="{C6087AF0-EE24-4CCE-8587-14C5BCD8D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9706" y="4128614"/>
            <a:ext cx="1575423" cy="2199354"/>
          </a:xfrm>
          <a:prstGeom prst="rect">
            <a:avLst/>
          </a:prstGeom>
        </p:spPr>
      </p:pic>
      <p:sp>
        <p:nvSpPr>
          <p:cNvPr id="6" name="ZoneTexte 5">
            <a:extLst>
              <a:ext uri="{FF2B5EF4-FFF2-40B4-BE49-F238E27FC236}">
                <a16:creationId xmlns:a16="http://schemas.microsoft.com/office/drawing/2014/main" id="{C0C68395-2E58-4691-8B0E-94D2E0584835}"/>
              </a:ext>
            </a:extLst>
          </p:cNvPr>
          <p:cNvSpPr txBox="1"/>
          <p:nvPr/>
        </p:nvSpPr>
        <p:spPr>
          <a:xfrm>
            <a:off x="53287" y="2141728"/>
            <a:ext cx="1276350" cy="769441"/>
          </a:xfrm>
          <a:prstGeom prst="rect">
            <a:avLst/>
          </a:prstGeom>
          <a:noFill/>
          <a:ln>
            <a:solidFill>
              <a:schemeClr val="tx1"/>
            </a:solidFill>
          </a:ln>
        </p:spPr>
        <p:txBody>
          <a:bodyPr wrap="square" rtlCol="0">
            <a:spAutoFit/>
          </a:bodyPr>
          <a:lstStyle/>
          <a:p>
            <a:r>
              <a:rPr lang="en-US" sz="1100" dirty="0"/>
              <a:t>Outer contact</a:t>
            </a:r>
          </a:p>
          <a:p>
            <a:r>
              <a:rPr lang="en-US" sz="1100" dirty="0"/>
              <a:t>Exceeded in relation to the support face.</a:t>
            </a:r>
          </a:p>
        </p:txBody>
      </p:sp>
      <p:cxnSp>
        <p:nvCxnSpPr>
          <p:cNvPr id="7" name="Connecteur droit avec flèche 6">
            <a:extLst>
              <a:ext uri="{FF2B5EF4-FFF2-40B4-BE49-F238E27FC236}">
                <a16:creationId xmlns:a16="http://schemas.microsoft.com/office/drawing/2014/main" id="{E4A8759E-B2D2-439F-9979-4F1027F7F2D6}"/>
              </a:ext>
            </a:extLst>
          </p:cNvPr>
          <p:cNvCxnSpPr>
            <a:cxnSpLocks/>
          </p:cNvCxnSpPr>
          <p:nvPr/>
        </p:nvCxnSpPr>
        <p:spPr>
          <a:xfrm>
            <a:off x="539552" y="2911169"/>
            <a:ext cx="1152128" cy="10886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0FF1F02B-333F-4F2E-B9C9-E5DDDD9994AC}"/>
              </a:ext>
            </a:extLst>
          </p:cNvPr>
          <p:cNvPicPr>
            <a:picLocks noChangeAspect="1"/>
          </p:cNvPicPr>
          <p:nvPr/>
        </p:nvPicPr>
        <p:blipFill>
          <a:blip r:embed="rId4"/>
          <a:stretch>
            <a:fillRect/>
          </a:stretch>
        </p:blipFill>
        <p:spPr>
          <a:xfrm>
            <a:off x="5981502" y="2141728"/>
            <a:ext cx="2852936" cy="2852936"/>
          </a:xfrm>
          <a:prstGeom prst="rect">
            <a:avLst/>
          </a:prstGeom>
        </p:spPr>
      </p:pic>
      <p:sp>
        <p:nvSpPr>
          <p:cNvPr id="11" name="ZoneTexte 10">
            <a:extLst>
              <a:ext uri="{FF2B5EF4-FFF2-40B4-BE49-F238E27FC236}">
                <a16:creationId xmlns:a16="http://schemas.microsoft.com/office/drawing/2014/main" id="{DF0D2C4F-F60E-4867-868F-0DFB7F10EE6B}"/>
              </a:ext>
            </a:extLst>
          </p:cNvPr>
          <p:cNvSpPr txBox="1"/>
          <p:nvPr/>
        </p:nvSpPr>
        <p:spPr>
          <a:xfrm>
            <a:off x="4297258" y="3475152"/>
            <a:ext cx="1276350" cy="430887"/>
          </a:xfrm>
          <a:prstGeom prst="rect">
            <a:avLst/>
          </a:prstGeom>
          <a:noFill/>
          <a:ln>
            <a:solidFill>
              <a:schemeClr val="tx1"/>
            </a:solidFill>
          </a:ln>
        </p:spPr>
        <p:txBody>
          <a:bodyPr wrap="square" rtlCol="0">
            <a:spAutoFit/>
          </a:bodyPr>
          <a:lstStyle/>
          <a:p>
            <a:r>
              <a:rPr lang="en-US" sz="1100" dirty="0"/>
              <a:t>Socket for pin 0,25mm.</a:t>
            </a:r>
          </a:p>
        </p:txBody>
      </p:sp>
      <p:cxnSp>
        <p:nvCxnSpPr>
          <p:cNvPr id="12" name="Connecteur droit avec flèche 11">
            <a:extLst>
              <a:ext uri="{FF2B5EF4-FFF2-40B4-BE49-F238E27FC236}">
                <a16:creationId xmlns:a16="http://schemas.microsoft.com/office/drawing/2014/main" id="{970589DE-8817-41B6-A410-57005E1110C6}"/>
              </a:ext>
            </a:extLst>
          </p:cNvPr>
          <p:cNvCxnSpPr>
            <a:cxnSpLocks/>
          </p:cNvCxnSpPr>
          <p:nvPr/>
        </p:nvCxnSpPr>
        <p:spPr>
          <a:xfrm>
            <a:off x="5573608" y="3645024"/>
            <a:ext cx="1351591"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714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vertical 9">
            <a:extLst>
              <a:ext uri="{FF2B5EF4-FFF2-40B4-BE49-F238E27FC236}">
                <a16:creationId xmlns:a16="http://schemas.microsoft.com/office/drawing/2014/main" id="{A4ED7E04-9912-4866-9412-0B88BB3423EF}"/>
              </a:ext>
            </a:extLst>
          </p:cNvPr>
          <p:cNvSpPr>
            <a:spLocks noGrp="1"/>
          </p:cNvSpPr>
          <p:nvPr>
            <p:ph type="body" orient="vert" idx="1"/>
          </p:nvPr>
        </p:nvSpPr>
        <p:spPr/>
        <p:txBody>
          <a:bodyPr/>
          <a:lstStyle/>
          <a:p>
            <a:r>
              <a:rPr lang="fr-FR" dirty="0"/>
              <a:t>Design and </a:t>
            </a:r>
            <a:r>
              <a:rPr lang="fr-FR" dirty="0" err="1"/>
              <a:t>manufacturing</a:t>
            </a:r>
            <a:r>
              <a:rPr lang="fr-FR" dirty="0"/>
              <a:t> of a set of </a:t>
            </a:r>
            <a:r>
              <a:rPr lang="fr-FR" dirty="0" err="1"/>
              <a:t>adaptors</a:t>
            </a:r>
            <a:r>
              <a:rPr lang="fr-FR" dirty="0"/>
              <a:t> and </a:t>
            </a:r>
            <a:r>
              <a:rPr lang="fr-FR" dirty="0" err="1"/>
              <a:t>connectors</a:t>
            </a:r>
            <a:r>
              <a:rPr lang="fr-FR" dirty="0"/>
              <a:t> enable to compare RF performances of fast lock interface and </a:t>
            </a:r>
            <a:r>
              <a:rPr lang="fr-FR" dirty="0" err="1"/>
              <a:t>scew</a:t>
            </a:r>
            <a:r>
              <a:rPr lang="fr-FR" dirty="0"/>
              <a:t>-in version (</a:t>
            </a:r>
            <a:r>
              <a:rPr lang="fr-FR" dirty="0" err="1"/>
              <a:t>same</a:t>
            </a:r>
            <a:r>
              <a:rPr lang="fr-FR" dirty="0"/>
              <a:t> RF line)</a:t>
            </a:r>
          </a:p>
        </p:txBody>
      </p:sp>
      <p:sp>
        <p:nvSpPr>
          <p:cNvPr id="2" name="Titre 1">
            <a:extLst>
              <a:ext uri="{FF2B5EF4-FFF2-40B4-BE49-F238E27FC236}">
                <a16:creationId xmlns:a16="http://schemas.microsoft.com/office/drawing/2014/main" id="{66C43B6A-AE4E-40F4-8322-9A811B373DA0}"/>
              </a:ext>
            </a:extLst>
          </p:cNvPr>
          <p:cNvSpPr>
            <a:spLocks noGrp="1"/>
          </p:cNvSpPr>
          <p:nvPr>
            <p:ph type="title"/>
          </p:nvPr>
        </p:nvSpPr>
        <p:spPr/>
        <p:txBody>
          <a:bodyPr>
            <a:normAutofit fontScale="90000"/>
          </a:bodyPr>
          <a:lstStyle/>
          <a:p>
            <a:r>
              <a:rPr lang="fr-FR" dirty="0"/>
              <a:t>WP3: </a:t>
            </a:r>
            <a:r>
              <a:rPr lang="fr-FR" dirty="0" err="1"/>
              <a:t>Precision</a:t>
            </a:r>
            <a:r>
              <a:rPr lang="fr-FR" dirty="0"/>
              <a:t> </a:t>
            </a:r>
            <a:r>
              <a:rPr lang="fr-FR" dirty="0" err="1"/>
              <a:t>adaptors</a:t>
            </a:r>
            <a:r>
              <a:rPr lang="fr-FR" dirty="0"/>
              <a:t> IEC 1 mm</a:t>
            </a:r>
            <a:br>
              <a:rPr lang="fr-FR" dirty="0"/>
            </a:br>
            <a:endParaRPr lang="fr-FR" dirty="0"/>
          </a:p>
        </p:txBody>
      </p:sp>
      <p:pic>
        <p:nvPicPr>
          <p:cNvPr id="6" name="Image 5">
            <a:extLst>
              <a:ext uri="{FF2B5EF4-FFF2-40B4-BE49-F238E27FC236}">
                <a16:creationId xmlns:a16="http://schemas.microsoft.com/office/drawing/2014/main" id="{D115C01A-DC5A-45D6-B3C6-95DF689EFA07}"/>
              </a:ext>
            </a:extLst>
          </p:cNvPr>
          <p:cNvPicPr>
            <a:picLocks noChangeAspect="1"/>
          </p:cNvPicPr>
          <p:nvPr/>
        </p:nvPicPr>
        <p:blipFill>
          <a:blip r:embed="rId2"/>
          <a:stretch>
            <a:fillRect/>
          </a:stretch>
        </p:blipFill>
        <p:spPr>
          <a:xfrm>
            <a:off x="3707904" y="2711828"/>
            <a:ext cx="2329221" cy="1267876"/>
          </a:xfrm>
          <a:prstGeom prst="rect">
            <a:avLst/>
          </a:prstGeom>
        </p:spPr>
      </p:pic>
      <p:pic>
        <p:nvPicPr>
          <p:cNvPr id="7" name="Image 6">
            <a:extLst>
              <a:ext uri="{FF2B5EF4-FFF2-40B4-BE49-F238E27FC236}">
                <a16:creationId xmlns:a16="http://schemas.microsoft.com/office/drawing/2014/main" id="{1C78CF32-6592-430E-9A03-1196A17B8330}"/>
              </a:ext>
            </a:extLst>
          </p:cNvPr>
          <p:cNvPicPr>
            <a:picLocks noChangeAspect="1"/>
          </p:cNvPicPr>
          <p:nvPr/>
        </p:nvPicPr>
        <p:blipFill>
          <a:blip r:embed="rId3"/>
          <a:stretch>
            <a:fillRect/>
          </a:stretch>
        </p:blipFill>
        <p:spPr>
          <a:xfrm>
            <a:off x="875199" y="2636912"/>
            <a:ext cx="2441836" cy="1267876"/>
          </a:xfrm>
          <a:prstGeom prst="rect">
            <a:avLst/>
          </a:prstGeom>
        </p:spPr>
      </p:pic>
      <p:pic>
        <p:nvPicPr>
          <p:cNvPr id="8" name="Image 7">
            <a:extLst>
              <a:ext uri="{FF2B5EF4-FFF2-40B4-BE49-F238E27FC236}">
                <a16:creationId xmlns:a16="http://schemas.microsoft.com/office/drawing/2014/main" id="{BF97F10A-A7FD-4CB7-AD1B-E21E63FD3119}"/>
              </a:ext>
            </a:extLst>
          </p:cNvPr>
          <p:cNvPicPr>
            <a:picLocks noChangeAspect="1"/>
          </p:cNvPicPr>
          <p:nvPr/>
        </p:nvPicPr>
        <p:blipFill>
          <a:blip r:embed="rId4"/>
          <a:stretch>
            <a:fillRect/>
          </a:stretch>
        </p:blipFill>
        <p:spPr>
          <a:xfrm>
            <a:off x="756318" y="4515988"/>
            <a:ext cx="2798481" cy="1322695"/>
          </a:xfrm>
          <a:prstGeom prst="rect">
            <a:avLst/>
          </a:prstGeom>
        </p:spPr>
      </p:pic>
      <p:pic>
        <p:nvPicPr>
          <p:cNvPr id="9" name="Image 8">
            <a:extLst>
              <a:ext uri="{FF2B5EF4-FFF2-40B4-BE49-F238E27FC236}">
                <a16:creationId xmlns:a16="http://schemas.microsoft.com/office/drawing/2014/main" id="{50798D4F-6CCC-4DC7-9FD7-53F728756055}"/>
              </a:ext>
            </a:extLst>
          </p:cNvPr>
          <p:cNvPicPr>
            <a:picLocks noChangeAspect="1"/>
          </p:cNvPicPr>
          <p:nvPr/>
        </p:nvPicPr>
        <p:blipFill>
          <a:blip r:embed="rId5"/>
          <a:stretch>
            <a:fillRect/>
          </a:stretch>
        </p:blipFill>
        <p:spPr>
          <a:xfrm>
            <a:off x="3700751" y="4451277"/>
            <a:ext cx="2868415" cy="1267877"/>
          </a:xfrm>
          <a:prstGeom prst="rect">
            <a:avLst/>
          </a:prstGeom>
        </p:spPr>
      </p:pic>
      <p:pic>
        <p:nvPicPr>
          <p:cNvPr id="11" name="Image 10">
            <a:extLst>
              <a:ext uri="{FF2B5EF4-FFF2-40B4-BE49-F238E27FC236}">
                <a16:creationId xmlns:a16="http://schemas.microsoft.com/office/drawing/2014/main" id="{E5987E06-BF12-47F6-BDE2-52B90E3B18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3323" y="1958381"/>
            <a:ext cx="2492896" cy="2492896"/>
          </a:xfrm>
          <a:prstGeom prst="rect">
            <a:avLst/>
          </a:prstGeom>
        </p:spPr>
      </p:pic>
    </p:spTree>
    <p:extLst>
      <p:ext uri="{BB962C8B-B14F-4D97-AF65-F5344CB8AC3E}">
        <p14:creationId xmlns:p14="http://schemas.microsoft.com/office/powerpoint/2010/main" val="234983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CCA5415-3D02-45AC-890E-D7FE2E0C495A}"/>
              </a:ext>
            </a:extLst>
          </p:cNvPr>
          <p:cNvSpPr>
            <a:spLocks noGrp="1"/>
          </p:cNvSpPr>
          <p:nvPr>
            <p:ph type="title"/>
          </p:nvPr>
        </p:nvSpPr>
        <p:spPr/>
        <p:txBody>
          <a:bodyPr>
            <a:normAutofit fontScale="90000"/>
          </a:bodyPr>
          <a:lstStyle/>
          <a:p>
            <a:r>
              <a:rPr lang="fr-FR" dirty="0"/>
              <a:t>WP4: </a:t>
            </a:r>
            <a:r>
              <a:rPr lang="en-GB" dirty="0"/>
              <a:t>Characterisation Tests and Optimisation</a:t>
            </a:r>
            <a:endParaRPr lang="fr-FR" dirty="0"/>
          </a:p>
        </p:txBody>
      </p:sp>
    </p:spTree>
    <p:extLst>
      <p:ext uri="{BB962C8B-B14F-4D97-AF65-F5344CB8AC3E}">
        <p14:creationId xmlns:p14="http://schemas.microsoft.com/office/powerpoint/2010/main" val="443787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type="body" orient="vert" idx="1"/>
          </p:nvPr>
        </p:nvSpPr>
        <p:spPr/>
        <p:txBody>
          <a:bodyPr/>
          <a:lstStyle/>
          <a:p>
            <a:r>
              <a:rPr lang="fr-FR" dirty="0"/>
              <a:t>Evaluation </a:t>
            </a:r>
            <a:r>
              <a:rPr lang="fr-FR" dirty="0" err="1"/>
              <a:t>based</a:t>
            </a:r>
            <a:r>
              <a:rPr lang="fr-FR" dirty="0"/>
              <a:t> on ESCC2263408, and ESCC3408</a:t>
            </a:r>
          </a:p>
          <a:p>
            <a:r>
              <a:rPr lang="fr-FR" dirty="0" err="1"/>
              <a:t>Samples</a:t>
            </a:r>
            <a:r>
              <a:rPr lang="fr-FR" dirty="0"/>
              <a:t> are </a:t>
            </a:r>
            <a:r>
              <a:rPr lang="fr-FR" dirty="0" err="1"/>
              <a:t>cable</a:t>
            </a:r>
            <a:r>
              <a:rPr lang="fr-FR" dirty="0"/>
              <a:t> </a:t>
            </a:r>
            <a:r>
              <a:rPr lang="fr-FR" dirty="0" err="1"/>
              <a:t>assemblies</a:t>
            </a:r>
            <a:r>
              <a:rPr lang="fr-FR" dirty="0"/>
              <a:t> </a:t>
            </a:r>
            <a:r>
              <a:rPr lang="fr-FR" dirty="0" err="1"/>
              <a:t>with</a:t>
            </a:r>
            <a:r>
              <a:rPr lang="fr-FR" dirty="0"/>
              <a:t> </a:t>
            </a:r>
          </a:p>
          <a:p>
            <a:pPr lvl="1"/>
            <a:r>
              <a:rPr lang="fr-FR" dirty="0"/>
              <a:t>Cable </a:t>
            </a:r>
            <a:r>
              <a:rPr lang="fr-FR" dirty="0" err="1"/>
              <a:t>Axowave</a:t>
            </a:r>
            <a:r>
              <a:rPr lang="fr-FR" dirty="0"/>
              <a:t> SX15SP</a:t>
            </a:r>
          </a:p>
          <a:p>
            <a:pPr lvl="1"/>
            <a:r>
              <a:rPr lang="fr-FR" dirty="0"/>
              <a:t>Connector type 1 mm male, </a:t>
            </a:r>
            <a:r>
              <a:rPr lang="fr-FR" dirty="0" err="1"/>
              <a:t>Fast</a:t>
            </a:r>
            <a:r>
              <a:rPr lang="fr-FR" dirty="0"/>
              <a:t>-Lock straight </a:t>
            </a:r>
          </a:p>
        </p:txBody>
      </p:sp>
      <p:sp>
        <p:nvSpPr>
          <p:cNvPr id="2" name="Title 1">
            <a:extLst>
              <a:ext uri="{FF2B5EF4-FFF2-40B4-BE49-F238E27FC236}">
                <a16:creationId xmlns:a16="http://schemas.microsoft.com/office/drawing/2014/main" id="{929489A4-04A0-00B8-8B1B-B1B2963DF9DD}"/>
              </a:ext>
            </a:extLst>
          </p:cNvPr>
          <p:cNvSpPr>
            <a:spLocks noGrp="1"/>
          </p:cNvSpPr>
          <p:nvPr>
            <p:ph type="title"/>
          </p:nvPr>
        </p:nvSpPr>
        <p:spPr/>
        <p:txBody>
          <a:bodyPr>
            <a:normAutofit fontScale="90000"/>
          </a:bodyPr>
          <a:lstStyle/>
          <a:p>
            <a:r>
              <a:rPr lang="en-GB" sz="2400" b="1" dirty="0"/>
              <a:t>Evaluation Test Plan of W-Band Assemblies with 1mm Fast Lock Connectors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771" y="3978491"/>
            <a:ext cx="2159999" cy="1620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014" y="2968111"/>
            <a:ext cx="1789412" cy="1342058"/>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260" y="3282041"/>
            <a:ext cx="2160000" cy="1620000"/>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4691" y="4122701"/>
            <a:ext cx="2160000" cy="1620000"/>
          </a:xfrm>
          <a:prstGeom prst="rect">
            <a:avLst/>
          </a:prstGeom>
        </p:spPr>
      </p:pic>
      <p:sp>
        <p:nvSpPr>
          <p:cNvPr id="20" name="Rectangle 19"/>
          <p:cNvSpPr/>
          <p:nvPr/>
        </p:nvSpPr>
        <p:spPr>
          <a:xfrm>
            <a:off x="2422703" y="3639140"/>
            <a:ext cx="2588161" cy="415498"/>
          </a:xfrm>
          <a:prstGeom prst="rect">
            <a:avLst/>
          </a:prstGeom>
          <a:noFill/>
        </p:spPr>
        <p:txBody>
          <a:bodyPr wrap="square" rtlCol="0">
            <a:spAutoFit/>
          </a:bodyPr>
          <a:lstStyle/>
          <a:p>
            <a:pPr defTabSz="685800"/>
            <a:r>
              <a:rPr lang="en-US" sz="1050" b="1" dirty="0">
                <a:solidFill>
                  <a:prstClr val="black"/>
                </a:solidFill>
                <a:latin typeface="Calibri" panose="020F0502020204030204"/>
              </a:rPr>
              <a:t>male connector </a:t>
            </a:r>
            <a:r>
              <a:rPr lang="en-GB" sz="1050" b="1" dirty="0">
                <a:solidFill>
                  <a:prstClr val="black"/>
                </a:solidFill>
                <a:latin typeface="Calibri" panose="020F0502020204030204"/>
              </a:rPr>
              <a:t>type </a:t>
            </a:r>
            <a:r>
              <a:rPr lang="en-US" sz="1050" b="1" dirty="0">
                <a:solidFill>
                  <a:prstClr val="black"/>
                </a:solidFill>
                <a:latin typeface="Calibri" panose="020F0502020204030204"/>
              </a:rPr>
              <a:t>1mm fast lock, straight</a:t>
            </a:r>
            <a:endParaRPr lang="fr-FR" sz="1050" b="1" dirty="0">
              <a:solidFill>
                <a:prstClr val="black"/>
              </a:solidFill>
              <a:latin typeface="Calibri" panose="020F0502020204030204"/>
            </a:endParaRPr>
          </a:p>
        </p:txBody>
      </p:sp>
      <p:sp>
        <p:nvSpPr>
          <p:cNvPr id="24" name="Rectangle 23"/>
          <p:cNvSpPr/>
          <p:nvPr/>
        </p:nvSpPr>
        <p:spPr>
          <a:xfrm>
            <a:off x="6583588" y="2583623"/>
            <a:ext cx="1303112" cy="253916"/>
          </a:xfrm>
          <a:prstGeom prst="rect">
            <a:avLst/>
          </a:prstGeom>
          <a:noFill/>
        </p:spPr>
        <p:txBody>
          <a:bodyPr wrap="square" rtlCol="0">
            <a:spAutoFit/>
          </a:bodyPr>
          <a:lstStyle/>
          <a:p>
            <a:pPr defTabSz="685800"/>
            <a:r>
              <a:rPr lang="fr-FR" sz="1050" b="1" dirty="0" err="1">
                <a:solidFill>
                  <a:prstClr val="black"/>
                </a:solidFill>
                <a:latin typeface="Calibri" panose="020F0502020204030204"/>
              </a:rPr>
              <a:t>Sample</a:t>
            </a:r>
            <a:r>
              <a:rPr lang="fr-FR" sz="1050" b="1" dirty="0">
                <a:solidFill>
                  <a:prstClr val="black"/>
                </a:solidFill>
                <a:latin typeface="Calibri" panose="020F0502020204030204"/>
              </a:rPr>
              <a:t> 1m or 0.5m</a:t>
            </a:r>
          </a:p>
        </p:txBody>
      </p:sp>
    </p:spTree>
    <p:extLst>
      <p:ext uri="{BB962C8B-B14F-4D97-AF65-F5344CB8AC3E}">
        <p14:creationId xmlns:p14="http://schemas.microsoft.com/office/powerpoint/2010/main" val="1357039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89A4-04A0-00B8-8B1B-B1B2963DF9DD}"/>
              </a:ext>
            </a:extLst>
          </p:cNvPr>
          <p:cNvSpPr>
            <a:spLocks noGrp="1"/>
          </p:cNvSpPr>
          <p:nvPr>
            <p:ph type="title"/>
          </p:nvPr>
        </p:nvSpPr>
        <p:spPr/>
        <p:txBody>
          <a:bodyPr>
            <a:normAutofit/>
          </a:bodyPr>
          <a:lstStyle/>
          <a:p>
            <a:r>
              <a:rPr lang="en-GB" sz="2700" b="1" dirty="0"/>
              <a:t>Evaluation Test Plan</a:t>
            </a:r>
          </a:p>
        </p:txBody>
      </p:sp>
      <p:sp>
        <p:nvSpPr>
          <p:cNvPr id="10" name="Espace réservé du numéro de diapositive 4"/>
          <p:cNvSpPr txBox="1">
            <a:spLocks/>
          </p:cNvSpPr>
          <p:nvPr/>
        </p:nvSpPr>
        <p:spPr>
          <a:xfrm>
            <a:off x="0" y="5597104"/>
            <a:ext cx="2057400" cy="273844"/>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fr-FR" sz="1350" b="1" dirty="0">
                <a:solidFill>
                  <a:prstClr val="black">
                    <a:tint val="75000"/>
                  </a:prstClr>
                </a:solidFill>
                <a:latin typeface="Calibri" panose="020F0502020204030204"/>
              </a:rPr>
              <a:t>2</a:t>
            </a:r>
            <a:endParaRPr lang="fr-FR" sz="900" b="1" dirty="0">
              <a:solidFill>
                <a:prstClr val="black">
                  <a:tint val="75000"/>
                </a:prstClr>
              </a:solidFill>
              <a:latin typeface="Calibri" panose="020F0502020204030204"/>
            </a:endParaRPr>
          </a:p>
        </p:txBody>
      </p:sp>
      <p:pic>
        <p:nvPicPr>
          <p:cNvPr id="3" name="Image 2"/>
          <p:cNvPicPr>
            <a:picLocks noChangeAspect="1"/>
          </p:cNvPicPr>
          <p:nvPr/>
        </p:nvPicPr>
        <p:blipFill>
          <a:blip r:embed="rId2"/>
          <a:stretch>
            <a:fillRect/>
          </a:stretch>
        </p:blipFill>
        <p:spPr>
          <a:xfrm>
            <a:off x="21890" y="1482892"/>
            <a:ext cx="2824993" cy="4524917"/>
          </a:xfrm>
          <a:prstGeom prst="rect">
            <a:avLst/>
          </a:prstGeom>
        </p:spPr>
      </p:pic>
      <p:pic>
        <p:nvPicPr>
          <p:cNvPr id="5" name="Image 4"/>
          <p:cNvPicPr>
            <a:picLocks noChangeAspect="1"/>
          </p:cNvPicPr>
          <p:nvPr/>
        </p:nvPicPr>
        <p:blipFill>
          <a:blip r:embed="rId3"/>
          <a:stretch>
            <a:fillRect/>
          </a:stretch>
        </p:blipFill>
        <p:spPr>
          <a:xfrm>
            <a:off x="2904491" y="1490036"/>
            <a:ext cx="2836465" cy="4222546"/>
          </a:xfrm>
          <a:prstGeom prst="rect">
            <a:avLst/>
          </a:prstGeom>
        </p:spPr>
      </p:pic>
      <p:pic>
        <p:nvPicPr>
          <p:cNvPr id="9" name="Image 8"/>
          <p:cNvPicPr>
            <a:picLocks noChangeAspect="1"/>
          </p:cNvPicPr>
          <p:nvPr/>
        </p:nvPicPr>
        <p:blipFill>
          <a:blip r:embed="rId4"/>
          <a:stretch>
            <a:fillRect/>
          </a:stretch>
        </p:blipFill>
        <p:spPr>
          <a:xfrm>
            <a:off x="5733811" y="1482892"/>
            <a:ext cx="3410189" cy="4524917"/>
          </a:xfrm>
          <a:prstGeom prst="rect">
            <a:avLst/>
          </a:prstGeom>
        </p:spPr>
      </p:pic>
      <p:pic>
        <p:nvPicPr>
          <p:cNvPr id="11" name="Image 10"/>
          <p:cNvPicPr>
            <a:picLocks noChangeAspect="1"/>
          </p:cNvPicPr>
          <p:nvPr/>
        </p:nvPicPr>
        <p:blipFill>
          <a:blip r:embed="rId5"/>
          <a:stretch>
            <a:fillRect/>
          </a:stretch>
        </p:blipFill>
        <p:spPr>
          <a:xfrm>
            <a:off x="4679157" y="5443537"/>
            <a:ext cx="1408319" cy="557213"/>
          </a:xfrm>
          <a:prstGeom prst="rect">
            <a:avLst/>
          </a:prstGeom>
        </p:spPr>
      </p:pic>
    </p:spTree>
    <p:extLst>
      <p:ext uri="{BB962C8B-B14F-4D97-AF65-F5344CB8AC3E}">
        <p14:creationId xmlns:p14="http://schemas.microsoft.com/office/powerpoint/2010/main" val="185975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7288394" y="2195121"/>
            <a:ext cx="1878806" cy="1510069"/>
          </a:xfrm>
          <a:prstGeom prst="rect">
            <a:avLst/>
          </a:prstGeom>
        </p:spPr>
      </p:pic>
      <p:pic>
        <p:nvPicPr>
          <p:cNvPr id="9" name="Image 8"/>
          <p:cNvPicPr>
            <a:picLocks noChangeAspect="1"/>
          </p:cNvPicPr>
          <p:nvPr/>
        </p:nvPicPr>
        <p:blipFill>
          <a:blip r:embed="rId3"/>
          <a:stretch>
            <a:fillRect/>
          </a:stretch>
        </p:blipFill>
        <p:spPr>
          <a:xfrm>
            <a:off x="5069096" y="2407114"/>
            <a:ext cx="2210991" cy="1421036"/>
          </a:xfrm>
          <a:prstGeom prst="rect">
            <a:avLst/>
          </a:prstGeom>
        </p:spPr>
      </p:pic>
      <p:sp>
        <p:nvSpPr>
          <p:cNvPr id="7" name="Espace réservé du contenu 3"/>
          <p:cNvSpPr>
            <a:spLocks noGrp="1"/>
          </p:cNvSpPr>
          <p:nvPr>
            <p:ph type="body" orient="vert" idx="1"/>
          </p:nvPr>
        </p:nvSpPr>
        <p:spPr/>
        <p:txBody>
          <a:bodyPr/>
          <a:lstStyle/>
          <a:p>
            <a:r>
              <a:rPr lang="fr-FR" dirty="0"/>
              <a:t>All tests </a:t>
            </a:r>
            <a:r>
              <a:rPr lang="fr-FR" dirty="0" err="1"/>
              <a:t>performed</a:t>
            </a:r>
            <a:r>
              <a:rPr lang="fr-FR" dirty="0"/>
              <a:t> at Axon’, </a:t>
            </a:r>
            <a:r>
              <a:rPr lang="fr-FR" dirty="0" err="1"/>
              <a:t>except</a:t>
            </a:r>
            <a:r>
              <a:rPr lang="fr-FR" dirty="0"/>
              <a:t> vibrations, </a:t>
            </a:r>
            <a:r>
              <a:rPr lang="fr-FR" dirty="0" err="1"/>
              <a:t>shocks</a:t>
            </a:r>
            <a:r>
              <a:rPr lang="fr-FR" dirty="0"/>
              <a:t> and </a:t>
            </a:r>
            <a:r>
              <a:rPr lang="fr-FR" dirty="0" err="1"/>
              <a:t>shielding</a:t>
            </a:r>
            <a:r>
              <a:rPr lang="fr-FR" dirty="0"/>
              <a:t> </a:t>
            </a:r>
            <a:r>
              <a:rPr lang="fr-FR" dirty="0" err="1"/>
              <a:t>effectiveness</a:t>
            </a:r>
            <a:r>
              <a:rPr lang="fr-FR" dirty="0"/>
              <a:t> </a:t>
            </a:r>
            <a:r>
              <a:rPr lang="fr-FR" dirty="0" err="1"/>
              <a:t>measurement</a:t>
            </a:r>
            <a:r>
              <a:rPr lang="fr-FR" dirty="0"/>
              <a:t> up to 40GHz </a:t>
            </a:r>
            <a:r>
              <a:rPr lang="fr-FR" dirty="0" err="1"/>
              <a:t>which</a:t>
            </a:r>
            <a:r>
              <a:rPr lang="fr-FR" dirty="0"/>
              <a:t> are </a:t>
            </a:r>
            <a:r>
              <a:rPr lang="fr-FR" dirty="0" err="1"/>
              <a:t>done</a:t>
            </a:r>
            <a:r>
              <a:rPr lang="fr-FR" dirty="0"/>
              <a:t> at </a:t>
            </a:r>
            <a:r>
              <a:rPr lang="fr-FR" dirty="0" err="1"/>
              <a:t>Radiall</a:t>
            </a:r>
            <a:endParaRPr lang="fr-FR" dirty="0"/>
          </a:p>
        </p:txBody>
      </p:sp>
      <p:sp>
        <p:nvSpPr>
          <p:cNvPr id="2" name="Title 1">
            <a:extLst>
              <a:ext uri="{FF2B5EF4-FFF2-40B4-BE49-F238E27FC236}">
                <a16:creationId xmlns:a16="http://schemas.microsoft.com/office/drawing/2014/main" id="{929489A4-04A0-00B8-8B1B-B1B2963DF9DD}"/>
              </a:ext>
            </a:extLst>
          </p:cNvPr>
          <p:cNvSpPr>
            <a:spLocks noGrp="1"/>
          </p:cNvSpPr>
          <p:nvPr>
            <p:ph type="title"/>
          </p:nvPr>
        </p:nvSpPr>
        <p:spPr/>
        <p:txBody>
          <a:bodyPr>
            <a:normAutofit/>
          </a:bodyPr>
          <a:lstStyle/>
          <a:p>
            <a:r>
              <a:rPr lang="en-GB" sz="2400" b="1" dirty="0"/>
              <a:t>Test facilities</a:t>
            </a:r>
          </a:p>
        </p:txBody>
      </p:sp>
      <p:pic>
        <p:nvPicPr>
          <p:cNvPr id="3" name="Image 2"/>
          <p:cNvPicPr>
            <a:picLocks noChangeAspect="1"/>
          </p:cNvPicPr>
          <p:nvPr/>
        </p:nvPicPr>
        <p:blipFill>
          <a:blip r:embed="rId4"/>
          <a:stretch>
            <a:fillRect/>
          </a:stretch>
        </p:blipFill>
        <p:spPr>
          <a:xfrm>
            <a:off x="3386803" y="4261044"/>
            <a:ext cx="2596753" cy="1497449"/>
          </a:xfrm>
          <a:prstGeom prst="rect">
            <a:avLst/>
          </a:prstGeom>
        </p:spPr>
      </p:pic>
      <p:pic>
        <p:nvPicPr>
          <p:cNvPr id="4" name="Image 3"/>
          <p:cNvPicPr>
            <a:picLocks noChangeAspect="1"/>
          </p:cNvPicPr>
          <p:nvPr/>
        </p:nvPicPr>
        <p:blipFill>
          <a:blip r:embed="rId5"/>
          <a:stretch>
            <a:fillRect/>
          </a:stretch>
        </p:blipFill>
        <p:spPr>
          <a:xfrm>
            <a:off x="42636" y="2365243"/>
            <a:ext cx="1108709" cy="1595750"/>
          </a:xfrm>
          <a:prstGeom prst="rect">
            <a:avLst/>
          </a:prstGeom>
        </p:spPr>
      </p:pic>
      <p:pic>
        <p:nvPicPr>
          <p:cNvPr id="6" name="Image 5"/>
          <p:cNvPicPr>
            <a:picLocks noChangeAspect="1"/>
          </p:cNvPicPr>
          <p:nvPr/>
        </p:nvPicPr>
        <p:blipFill>
          <a:blip r:embed="rId6"/>
          <a:stretch>
            <a:fillRect/>
          </a:stretch>
        </p:blipFill>
        <p:spPr>
          <a:xfrm>
            <a:off x="42636" y="4030373"/>
            <a:ext cx="3321844" cy="1183940"/>
          </a:xfrm>
          <a:prstGeom prst="rect">
            <a:avLst/>
          </a:prstGeom>
        </p:spPr>
      </p:pic>
      <p:sp>
        <p:nvSpPr>
          <p:cNvPr id="8" name="ZoneTexte 7"/>
          <p:cNvSpPr txBox="1"/>
          <p:nvPr/>
        </p:nvSpPr>
        <p:spPr>
          <a:xfrm>
            <a:off x="2096691" y="2268614"/>
            <a:ext cx="1493044" cy="300082"/>
          </a:xfrm>
          <a:prstGeom prst="rect">
            <a:avLst/>
          </a:prstGeom>
          <a:noFill/>
        </p:spPr>
        <p:txBody>
          <a:bodyPr wrap="square" rtlCol="0">
            <a:spAutoFit/>
          </a:bodyPr>
          <a:lstStyle/>
          <a:p>
            <a:pPr defTabSz="685800"/>
            <a:r>
              <a:rPr lang="fr-FR" sz="1350" b="1" dirty="0">
                <a:solidFill>
                  <a:srgbClr val="0070C0"/>
                </a:solidFill>
                <a:latin typeface="Calibri" panose="020F0502020204030204"/>
              </a:rPr>
              <a:t>Axon’</a:t>
            </a:r>
          </a:p>
        </p:txBody>
      </p:sp>
      <p:sp>
        <p:nvSpPr>
          <p:cNvPr id="12" name="ZoneTexte 11"/>
          <p:cNvSpPr txBox="1"/>
          <p:nvPr/>
        </p:nvSpPr>
        <p:spPr>
          <a:xfrm>
            <a:off x="6840141" y="2268614"/>
            <a:ext cx="1493044" cy="300082"/>
          </a:xfrm>
          <a:prstGeom prst="rect">
            <a:avLst/>
          </a:prstGeom>
          <a:noFill/>
        </p:spPr>
        <p:txBody>
          <a:bodyPr wrap="square" rtlCol="0">
            <a:spAutoFit/>
          </a:bodyPr>
          <a:lstStyle/>
          <a:p>
            <a:pPr defTabSz="685800"/>
            <a:r>
              <a:rPr lang="fr-FR" sz="1350" b="1" dirty="0" err="1">
                <a:solidFill>
                  <a:srgbClr val="0070C0"/>
                </a:solidFill>
                <a:latin typeface="Calibri" panose="020F0502020204030204"/>
              </a:rPr>
              <a:t>Radiall</a:t>
            </a:r>
            <a:endParaRPr lang="fr-FR" sz="1350" b="1" dirty="0">
              <a:solidFill>
                <a:srgbClr val="0070C0"/>
              </a:solidFill>
              <a:latin typeface="Calibri" panose="020F0502020204030204"/>
            </a:endParaRPr>
          </a:p>
        </p:txBody>
      </p:sp>
      <p:pic>
        <p:nvPicPr>
          <p:cNvPr id="13" name="Image 12"/>
          <p:cNvPicPr>
            <a:picLocks noChangeAspect="1"/>
          </p:cNvPicPr>
          <p:nvPr/>
        </p:nvPicPr>
        <p:blipFill>
          <a:blip r:embed="rId7"/>
          <a:stretch>
            <a:fillRect/>
          </a:stretch>
        </p:blipFill>
        <p:spPr>
          <a:xfrm>
            <a:off x="1151344" y="2633763"/>
            <a:ext cx="3398045" cy="1201843"/>
          </a:xfrm>
          <a:prstGeom prst="rect">
            <a:avLst/>
          </a:prstGeom>
        </p:spPr>
      </p:pic>
      <p:pic>
        <p:nvPicPr>
          <p:cNvPr id="1026" name="Picture 2" descr="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9987" y="3443296"/>
            <a:ext cx="1265943" cy="16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53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vertical 6">
            <a:extLst>
              <a:ext uri="{FF2B5EF4-FFF2-40B4-BE49-F238E27FC236}">
                <a16:creationId xmlns:a16="http://schemas.microsoft.com/office/drawing/2014/main" id="{FD1B5956-01B9-4B27-AE17-370D615FFF91}"/>
              </a:ext>
            </a:extLst>
          </p:cNvPr>
          <p:cNvSpPr>
            <a:spLocks noGrp="1"/>
          </p:cNvSpPr>
          <p:nvPr>
            <p:ph type="body" orient="vert" idx="1"/>
          </p:nvPr>
        </p:nvSpPr>
        <p:spPr/>
        <p:txBody>
          <a:bodyPr>
            <a:normAutofit fontScale="92500" lnSpcReduction="20000"/>
          </a:bodyPr>
          <a:lstStyle/>
          <a:p>
            <a:r>
              <a:rPr lang="fr-FR" dirty="0"/>
              <a:t>Introduction</a:t>
            </a:r>
          </a:p>
          <a:p>
            <a:endParaRPr lang="fr-FR" dirty="0"/>
          </a:p>
          <a:p>
            <a:r>
              <a:rPr lang="fr-FR" dirty="0"/>
              <a:t>WP1: </a:t>
            </a:r>
            <a:r>
              <a:rPr lang="en-GB" dirty="0"/>
              <a:t>Space Applications of RF Interconnections Review and Requirements </a:t>
            </a:r>
          </a:p>
          <a:p>
            <a:endParaRPr lang="fr-FR" dirty="0"/>
          </a:p>
          <a:p>
            <a:r>
              <a:rPr lang="fr-FR" dirty="0"/>
              <a:t>WP2: </a:t>
            </a:r>
            <a:r>
              <a:rPr lang="en-GB" dirty="0"/>
              <a:t>RF Interconnection Design Review and Design Trade-off</a:t>
            </a:r>
            <a:endParaRPr lang="fr-FR" dirty="0"/>
          </a:p>
          <a:p>
            <a:endParaRPr lang="fr-FR" dirty="0"/>
          </a:p>
          <a:p>
            <a:r>
              <a:rPr lang="fr-FR" dirty="0"/>
              <a:t>WP3: </a:t>
            </a:r>
            <a:r>
              <a:rPr lang="en-GB" dirty="0"/>
              <a:t>Development and Manufacturing of the new RF Interface with fast-locking mechanism</a:t>
            </a:r>
            <a:endParaRPr lang="fr-FR" dirty="0"/>
          </a:p>
          <a:p>
            <a:endParaRPr lang="fr-FR" dirty="0"/>
          </a:p>
          <a:p>
            <a:r>
              <a:rPr lang="fr-FR" dirty="0"/>
              <a:t>WP4: </a:t>
            </a:r>
            <a:r>
              <a:rPr lang="en-GB" dirty="0"/>
              <a:t>Characterisation Tests and Optimisation</a:t>
            </a:r>
            <a:endParaRPr lang="fr-FR" dirty="0"/>
          </a:p>
          <a:p>
            <a:endParaRPr lang="fr-FR" dirty="0"/>
          </a:p>
          <a:p>
            <a:r>
              <a:rPr lang="fr-FR" dirty="0"/>
              <a:t>WP5: </a:t>
            </a:r>
            <a:r>
              <a:rPr lang="en-GB" dirty="0"/>
              <a:t>Identification of Limitations, Improvements and Impact on Payload Level</a:t>
            </a:r>
          </a:p>
          <a:p>
            <a:pPr marL="0" indent="0">
              <a:buNone/>
            </a:pPr>
            <a:endParaRPr lang="fr-FR" dirty="0"/>
          </a:p>
          <a:p>
            <a:r>
              <a:rPr lang="fr-FR" dirty="0"/>
              <a:t>Conclusion</a:t>
            </a:r>
          </a:p>
          <a:p>
            <a:endParaRPr lang="fr-FR" dirty="0"/>
          </a:p>
        </p:txBody>
      </p:sp>
      <p:sp>
        <p:nvSpPr>
          <p:cNvPr id="2" name="Titre 1"/>
          <p:cNvSpPr>
            <a:spLocks noGrp="1"/>
          </p:cNvSpPr>
          <p:nvPr>
            <p:ph type="title"/>
          </p:nvPr>
        </p:nvSpPr>
        <p:spPr/>
        <p:txBody>
          <a:bodyPr/>
          <a:lstStyle/>
          <a:p>
            <a:r>
              <a:rPr lang="fr-FR"/>
              <a:t>Table of contents</a:t>
            </a:r>
            <a:endParaRPr lang="fr-FR" dirty="0"/>
          </a:p>
        </p:txBody>
      </p:sp>
    </p:spTree>
    <p:extLst>
      <p:ext uri="{BB962C8B-B14F-4D97-AF65-F5344CB8AC3E}">
        <p14:creationId xmlns:p14="http://schemas.microsoft.com/office/powerpoint/2010/main" val="166349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type="body" orient="vert" idx="1"/>
          </p:nvPr>
        </p:nvSpPr>
        <p:spPr/>
        <p:txBody>
          <a:bodyPr>
            <a:normAutofit/>
          </a:bodyPr>
          <a:lstStyle/>
          <a:p>
            <a:pPr marL="0" indent="0">
              <a:buNone/>
            </a:pPr>
            <a:endParaRPr lang="fr-FR" dirty="0"/>
          </a:p>
          <a:p>
            <a:r>
              <a:rPr lang="fr-FR" sz="1800" dirty="0" err="1"/>
              <a:t>Sij</a:t>
            </a:r>
            <a:r>
              <a:rPr lang="fr-FR" sz="1800" dirty="0"/>
              <a:t> </a:t>
            </a:r>
            <a:r>
              <a:rPr lang="fr-FR" sz="1800" dirty="0" err="1"/>
              <a:t>parameter</a:t>
            </a:r>
            <a:r>
              <a:rPr lang="fr-FR" sz="1800" dirty="0"/>
              <a:t> </a:t>
            </a:r>
            <a:r>
              <a:rPr lang="fr-FR" sz="1800" dirty="0" err="1"/>
              <a:t>measurements</a:t>
            </a:r>
            <a:endParaRPr lang="fr-FR" sz="1800" dirty="0"/>
          </a:p>
          <a:p>
            <a:pPr>
              <a:buFontTx/>
              <a:buChar char="-"/>
            </a:pPr>
            <a:r>
              <a:rPr lang="fr-FR" sz="1800" dirty="0"/>
              <a:t>110 GHz </a:t>
            </a:r>
            <a:r>
              <a:rPr lang="fr-FR" sz="1800" dirty="0" err="1"/>
              <a:t>bandwidth</a:t>
            </a:r>
            <a:endParaRPr lang="fr-FR" sz="1800" dirty="0"/>
          </a:p>
          <a:p>
            <a:pPr>
              <a:buFontTx/>
              <a:buChar char="-"/>
            </a:pPr>
            <a:r>
              <a:rPr lang="fr-FR" sz="1800" dirty="0" err="1"/>
              <a:t>Gating</a:t>
            </a:r>
            <a:r>
              <a:rPr lang="fr-FR" sz="1800" dirty="0"/>
              <a:t> </a:t>
            </a:r>
            <a:r>
              <a:rPr lang="fr-FR" sz="1800" dirty="0" err="1"/>
              <a:t>capability</a:t>
            </a:r>
            <a:endParaRPr lang="fr-FR" sz="1800" dirty="0"/>
          </a:p>
        </p:txBody>
      </p:sp>
      <p:sp>
        <p:nvSpPr>
          <p:cNvPr id="2" name="Title 1">
            <a:extLst>
              <a:ext uri="{FF2B5EF4-FFF2-40B4-BE49-F238E27FC236}">
                <a16:creationId xmlns:a16="http://schemas.microsoft.com/office/drawing/2014/main" id="{929489A4-04A0-00B8-8B1B-B1B2963DF9DD}"/>
              </a:ext>
            </a:extLst>
          </p:cNvPr>
          <p:cNvSpPr>
            <a:spLocks noGrp="1"/>
          </p:cNvSpPr>
          <p:nvPr>
            <p:ph type="title"/>
          </p:nvPr>
        </p:nvSpPr>
        <p:spPr/>
        <p:txBody>
          <a:bodyPr>
            <a:normAutofit/>
          </a:bodyPr>
          <a:lstStyle/>
          <a:p>
            <a:r>
              <a:rPr lang="en-GB" sz="2700" b="1" dirty="0"/>
              <a:t>VNA Anritsu</a:t>
            </a:r>
          </a:p>
        </p:txBody>
      </p:sp>
      <p:pic>
        <p:nvPicPr>
          <p:cNvPr id="21" name="Imag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85" y="1482892"/>
            <a:ext cx="5943600" cy="4114212"/>
          </a:xfrm>
          <a:prstGeom prst="rect">
            <a:avLst/>
          </a:prstGeom>
        </p:spPr>
      </p:pic>
    </p:spTree>
    <p:extLst>
      <p:ext uri="{BB962C8B-B14F-4D97-AF65-F5344CB8AC3E}">
        <p14:creationId xmlns:p14="http://schemas.microsoft.com/office/powerpoint/2010/main" val="3776868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F4007-61C6-485E-8FCA-A3BC9935D9BA}"/>
              </a:ext>
            </a:extLst>
          </p:cNvPr>
          <p:cNvSpPr>
            <a:spLocks noGrp="1"/>
          </p:cNvSpPr>
          <p:nvPr>
            <p:ph type="title"/>
          </p:nvPr>
        </p:nvSpPr>
        <p:spPr/>
        <p:txBody>
          <a:bodyPr/>
          <a:lstStyle/>
          <a:p>
            <a:r>
              <a:rPr lang="en-GB"/>
              <a:t>Objectives Achieved</a:t>
            </a:r>
            <a:endParaRPr lang="fr-FR" dirty="0"/>
          </a:p>
        </p:txBody>
      </p:sp>
      <p:sp>
        <p:nvSpPr>
          <p:cNvPr id="4" name="Espace réservé de la date 3"/>
          <p:cNvSpPr>
            <a:spLocks noGrp="1"/>
          </p:cNvSpPr>
          <p:nvPr>
            <p:ph type="dt" sz="half" idx="10"/>
          </p:nvPr>
        </p:nvSpPr>
        <p:spPr/>
        <p:txBody>
          <a:bodyPr/>
          <a:lstStyle/>
          <a:p>
            <a:fld id="{39E3462F-F320-48C5-BA3E-A117050D3775}" type="datetime1">
              <a:rPr lang="fr-FR" smtClean="0"/>
              <a:pPr/>
              <a:t>16/10/2024</a:t>
            </a:fld>
            <a:endParaRPr lang="fr-FR" dirty="0"/>
          </a:p>
        </p:txBody>
      </p:sp>
      <p:sp>
        <p:nvSpPr>
          <p:cNvPr id="5" name="Espace réservé du numéro de diapositive 4"/>
          <p:cNvSpPr>
            <a:spLocks noGrp="1"/>
          </p:cNvSpPr>
          <p:nvPr>
            <p:ph type="sldNum" sz="quarter" idx="4294967295"/>
          </p:nvPr>
        </p:nvSpPr>
        <p:spPr>
          <a:xfrm>
            <a:off x="7086600" y="6356350"/>
            <a:ext cx="2057400" cy="365125"/>
          </a:xfrm>
          <a:prstGeom prst="rect">
            <a:avLst/>
          </a:prstGeom>
        </p:spPr>
        <p:txBody>
          <a:bodyPr/>
          <a:lstStyle/>
          <a:p>
            <a:pPr defTabSz="685800"/>
            <a:fld id="{9AFE08DF-17E1-4A52-883B-24A93719D208}" type="slidenum">
              <a:rPr lang="fr-FR">
                <a:solidFill>
                  <a:prstClr val="black">
                    <a:tint val="75000"/>
                  </a:prstClr>
                </a:solidFill>
                <a:latin typeface="Calibri" panose="020F0502020204030204"/>
              </a:rPr>
              <a:pPr defTabSz="685800"/>
              <a:t>21</a:t>
            </a:fld>
            <a:endParaRPr lang="fr-FR" dirty="0">
              <a:solidFill>
                <a:prstClr val="black">
                  <a:tint val="75000"/>
                </a:prstClr>
              </a:solidFill>
              <a:latin typeface="Calibri" panose="020F0502020204030204"/>
            </a:endParaRPr>
          </a:p>
        </p:txBody>
      </p:sp>
      <p:sp>
        <p:nvSpPr>
          <p:cNvPr id="6" name="Title 1">
            <a:extLst>
              <a:ext uri="{FF2B5EF4-FFF2-40B4-BE49-F238E27FC236}">
                <a16:creationId xmlns:a16="http://schemas.microsoft.com/office/drawing/2014/main" id="{929489A4-04A0-00B8-8B1B-B1B2963DF9DD}"/>
              </a:ext>
            </a:extLst>
          </p:cNvPr>
          <p:cNvSpPr txBox="1">
            <a:spLocks/>
          </p:cNvSpPr>
          <p:nvPr/>
        </p:nvSpPr>
        <p:spPr>
          <a:xfrm>
            <a:off x="0" y="145922"/>
            <a:ext cx="7886700" cy="62564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endParaRPr lang="en-GB" sz="2700" b="1" dirty="0">
              <a:latin typeface="Calibri Light" panose="020F0302020204030204"/>
            </a:endParaRPr>
          </a:p>
        </p:txBody>
      </p:sp>
      <p:graphicFrame>
        <p:nvGraphicFramePr>
          <p:cNvPr id="8" name="Tableau 7"/>
          <p:cNvGraphicFramePr>
            <a:graphicFrameLocks noGrp="1"/>
          </p:cNvGraphicFramePr>
          <p:nvPr>
            <p:extLst>
              <p:ext uri="{D42A27DB-BD31-4B8C-83A1-F6EECF244321}">
                <p14:modId xmlns:p14="http://schemas.microsoft.com/office/powerpoint/2010/main" val="3891540109"/>
              </p:ext>
            </p:extLst>
          </p:nvPr>
        </p:nvGraphicFramePr>
        <p:xfrm>
          <a:off x="113251" y="1482892"/>
          <a:ext cx="9030750" cy="4281163"/>
        </p:xfrm>
        <a:graphic>
          <a:graphicData uri="http://schemas.openxmlformats.org/drawingml/2006/table">
            <a:tbl>
              <a:tblPr firstRow="1" bandRow="1">
                <a:tableStyleId>{5C22544A-7EE6-4342-B048-85BDC9FD1C3A}</a:tableStyleId>
              </a:tblPr>
              <a:tblGrid>
                <a:gridCol w="3010250">
                  <a:extLst>
                    <a:ext uri="{9D8B030D-6E8A-4147-A177-3AD203B41FA5}">
                      <a16:colId xmlns:a16="http://schemas.microsoft.com/office/drawing/2014/main" val="3828293838"/>
                    </a:ext>
                  </a:extLst>
                </a:gridCol>
                <a:gridCol w="2671195">
                  <a:extLst>
                    <a:ext uri="{9D8B030D-6E8A-4147-A177-3AD203B41FA5}">
                      <a16:colId xmlns:a16="http://schemas.microsoft.com/office/drawing/2014/main" val="1969726702"/>
                    </a:ext>
                  </a:extLst>
                </a:gridCol>
                <a:gridCol w="1844180">
                  <a:extLst>
                    <a:ext uri="{9D8B030D-6E8A-4147-A177-3AD203B41FA5}">
                      <a16:colId xmlns:a16="http://schemas.microsoft.com/office/drawing/2014/main" val="3333165849"/>
                    </a:ext>
                  </a:extLst>
                </a:gridCol>
                <a:gridCol w="1505125">
                  <a:extLst>
                    <a:ext uri="{9D8B030D-6E8A-4147-A177-3AD203B41FA5}">
                      <a16:colId xmlns:a16="http://schemas.microsoft.com/office/drawing/2014/main" val="603935719"/>
                    </a:ext>
                  </a:extLst>
                </a:gridCol>
              </a:tblGrid>
              <a:tr h="372294">
                <a:tc>
                  <a:txBody>
                    <a:bodyPr/>
                    <a:lstStyle/>
                    <a:p>
                      <a:pPr algn="ctr"/>
                      <a:r>
                        <a:rPr lang="en-CA" sz="1400" noProof="0" dirty="0"/>
                        <a:t>Technical objectives</a:t>
                      </a:r>
                    </a:p>
                  </a:txBody>
                  <a:tcPr marL="68580" marR="68580" marT="34290" marB="34290"/>
                </a:tc>
                <a:tc>
                  <a:txBody>
                    <a:bodyPr/>
                    <a:lstStyle/>
                    <a:p>
                      <a:pPr algn="ctr"/>
                      <a:r>
                        <a:rPr lang="en-CA" sz="1400" noProof="0" dirty="0"/>
                        <a:t>Targeted</a:t>
                      </a:r>
                      <a:r>
                        <a:rPr lang="en-CA" sz="1400" baseline="0" noProof="0" dirty="0"/>
                        <a:t> Results</a:t>
                      </a:r>
                      <a:endParaRPr lang="en-CA" sz="1400" noProof="0" dirty="0"/>
                    </a:p>
                  </a:txBody>
                  <a:tcPr marL="68580" marR="68580" marT="34290" marB="34290"/>
                </a:tc>
                <a:tc gridSpan="2">
                  <a:txBody>
                    <a:bodyPr/>
                    <a:lstStyle/>
                    <a:p>
                      <a:pPr algn="ctr"/>
                      <a:r>
                        <a:rPr lang="en-CA" sz="1400" noProof="0" dirty="0"/>
                        <a:t>Obtained Results</a:t>
                      </a:r>
                    </a:p>
                  </a:txBody>
                  <a:tcPr marL="68580" marR="68580" marT="34290" marB="34290"/>
                </a:tc>
                <a:tc hMerge="1">
                  <a:txBody>
                    <a:bodyPr/>
                    <a:lstStyle/>
                    <a:p>
                      <a:endParaRPr lang="fr-FR"/>
                    </a:p>
                  </a:txBody>
                  <a:tcPr/>
                </a:tc>
                <a:extLst>
                  <a:ext uri="{0D108BD9-81ED-4DB2-BD59-A6C34878D82A}">
                    <a16:rowId xmlns:a16="http://schemas.microsoft.com/office/drawing/2014/main" val="1921648972"/>
                  </a:ext>
                </a:extLst>
              </a:tr>
              <a:tr h="1352675">
                <a:tc>
                  <a:txBody>
                    <a:bodyPr/>
                    <a:lstStyle/>
                    <a:p>
                      <a:pPr algn="ctr"/>
                      <a:endParaRPr lang="en-CA" sz="1400" b="1" noProof="0" dirty="0"/>
                    </a:p>
                    <a:p>
                      <a:pPr algn="l"/>
                      <a:r>
                        <a:rPr lang="en-CA" sz="1400" b="1" u="sng" noProof="0" dirty="0"/>
                        <a:t>Microwave Performance</a:t>
                      </a:r>
                    </a:p>
                    <a:p>
                      <a:pPr marL="285750" indent="-285750" algn="l">
                        <a:buFont typeface="Arial" panose="020B0604020202020204" pitchFamily="34" charset="0"/>
                        <a:buChar char="•"/>
                      </a:pPr>
                      <a:r>
                        <a:rPr lang="en-CA" sz="1400" b="1" noProof="0" dirty="0"/>
                        <a:t>Bandwidth</a:t>
                      </a:r>
                    </a:p>
                    <a:p>
                      <a:pPr marL="285750" indent="-285750" algn="l">
                        <a:buFont typeface="Arial" panose="020B0604020202020204" pitchFamily="34" charset="0"/>
                        <a:buChar char="•"/>
                      </a:pPr>
                      <a:r>
                        <a:rPr lang="en-CA" sz="1400" b="1" noProof="0" dirty="0"/>
                        <a:t>Return Loss</a:t>
                      </a:r>
                    </a:p>
                    <a:p>
                      <a:pPr marL="285750" indent="-285750" algn="l">
                        <a:buFont typeface="Arial" panose="020B0604020202020204" pitchFamily="34" charset="0"/>
                        <a:buChar char="•"/>
                      </a:pPr>
                      <a:r>
                        <a:rPr lang="en-CA" sz="1400" b="1" noProof="0" dirty="0"/>
                        <a:t>Insertion Loss</a:t>
                      </a:r>
                    </a:p>
                    <a:p>
                      <a:pPr marL="285750" indent="-285750" algn="l">
                        <a:buFont typeface="Arial" panose="020B0604020202020204" pitchFamily="34" charset="0"/>
                        <a:buChar char="•"/>
                      </a:pPr>
                      <a:r>
                        <a:rPr lang="en-CA" sz="1400" b="1" noProof="0" dirty="0"/>
                        <a:t>Shielding</a:t>
                      </a:r>
                      <a:r>
                        <a:rPr lang="en-CA" sz="1400" b="1" baseline="0" noProof="0" dirty="0"/>
                        <a:t> effectiveness</a:t>
                      </a:r>
                      <a:endParaRPr lang="en-CA" sz="1400" b="1" noProof="0" dirty="0"/>
                    </a:p>
                  </a:txBody>
                  <a:tcPr marL="68580" marR="68580" marT="34290" marB="34290"/>
                </a:tc>
                <a:tc>
                  <a:txBody>
                    <a:bodyPr/>
                    <a:lstStyle/>
                    <a:p>
                      <a:pPr algn="ctr"/>
                      <a:endParaRPr lang="en-CA" sz="1400" b="1" noProof="0" dirty="0"/>
                    </a:p>
                    <a:p>
                      <a:pPr algn="l"/>
                      <a:r>
                        <a:rPr lang="en-CA" sz="1400" b="1" u="sng" noProof="0" dirty="0"/>
                        <a:t>Specification</a:t>
                      </a:r>
                    </a:p>
                    <a:p>
                      <a:pPr marL="285750" indent="-285750" algn="l">
                        <a:buFont typeface="Arial" panose="020B0604020202020204" pitchFamily="34" charset="0"/>
                        <a:buChar char="•"/>
                      </a:pPr>
                      <a:r>
                        <a:rPr lang="en-CA" sz="1400" b="1" noProof="0" dirty="0"/>
                        <a:t>DC-110 GHz</a:t>
                      </a:r>
                    </a:p>
                    <a:p>
                      <a:pPr marL="285750" indent="-285750" algn="l">
                        <a:buFont typeface="Arial" panose="020B0604020202020204" pitchFamily="34" charset="0"/>
                        <a:buChar char="•"/>
                      </a:pPr>
                      <a:r>
                        <a:rPr lang="en-CA" sz="1400" b="1" noProof="0" dirty="0"/>
                        <a:t>&lt; -13.98</a:t>
                      </a:r>
                      <a:r>
                        <a:rPr lang="en-CA" sz="1400" b="1" baseline="0" noProof="0" dirty="0"/>
                        <a:t> dB</a:t>
                      </a:r>
                    </a:p>
                    <a:p>
                      <a:pPr marL="285750" indent="-285750" algn="l">
                        <a:buFont typeface="Arial" panose="020B0604020202020204" pitchFamily="34" charset="0"/>
                        <a:buChar char="•"/>
                      </a:pPr>
                      <a:r>
                        <a:rPr lang="en-CA" sz="1400" b="1" baseline="0" noProof="0" dirty="0"/>
                        <a:t>&gt; </a:t>
                      </a:r>
                      <a:r>
                        <a:rPr lang="en-CA" sz="1400" b="1" noProof="0" dirty="0"/>
                        <a:t>-23.498 dB at 110 GHz</a:t>
                      </a:r>
                    </a:p>
                    <a:p>
                      <a:pPr marL="285750" indent="-285750" algn="l">
                        <a:buFont typeface="Arial" panose="020B0604020202020204" pitchFamily="34" charset="0"/>
                        <a:buChar char="•"/>
                      </a:pPr>
                      <a:r>
                        <a:rPr lang="en-CA" sz="1400" b="1" noProof="0" dirty="0"/>
                        <a:t>&lt;</a:t>
                      </a:r>
                      <a:r>
                        <a:rPr lang="en-CA" sz="1400" b="1" baseline="0" noProof="0" dirty="0"/>
                        <a:t> </a:t>
                      </a:r>
                      <a:r>
                        <a:rPr lang="en-CA" sz="1400" b="1" noProof="0" dirty="0"/>
                        <a:t>-50 dB</a:t>
                      </a:r>
                    </a:p>
                  </a:txBody>
                  <a:tcPr marL="68580" marR="68580" marT="34290" marB="34290"/>
                </a:tc>
                <a:tc>
                  <a:txBody>
                    <a:bodyPr/>
                    <a:lstStyle/>
                    <a:p>
                      <a:pPr algn="l"/>
                      <a:endParaRPr lang="en-CA" sz="1400" b="1" noProof="0" dirty="0"/>
                    </a:p>
                    <a:p>
                      <a:pPr algn="l"/>
                      <a:r>
                        <a:rPr lang="en-CA" sz="1400" b="1" noProof="0" dirty="0"/>
                        <a:t>Best Results</a:t>
                      </a:r>
                    </a:p>
                    <a:p>
                      <a:pPr marL="285750" indent="-285750" algn="l">
                        <a:buFont typeface="Arial" panose="020B0604020202020204" pitchFamily="34" charset="0"/>
                        <a:buChar char="•"/>
                      </a:pPr>
                      <a:r>
                        <a:rPr lang="en-CA" sz="1400" b="1" noProof="0" dirty="0">
                          <a:solidFill>
                            <a:srgbClr val="00B050"/>
                          </a:solidFill>
                        </a:rPr>
                        <a:t>DC-110</a:t>
                      </a:r>
                      <a:r>
                        <a:rPr lang="en-CA" sz="1400" b="1" baseline="0" noProof="0" dirty="0">
                          <a:solidFill>
                            <a:srgbClr val="00B050"/>
                          </a:solidFill>
                        </a:rPr>
                        <a:t> GHz</a:t>
                      </a:r>
                    </a:p>
                    <a:p>
                      <a:pPr marL="285750" indent="-285750" algn="l">
                        <a:buFont typeface="Arial" panose="020B0604020202020204" pitchFamily="34" charset="0"/>
                        <a:buChar char="•"/>
                      </a:pPr>
                      <a:r>
                        <a:rPr lang="en-CA" sz="1400" b="1" baseline="0" noProof="0" dirty="0">
                          <a:solidFill>
                            <a:srgbClr val="00B050"/>
                          </a:solidFill>
                        </a:rPr>
                        <a:t>-17.90 dB</a:t>
                      </a:r>
                    </a:p>
                    <a:p>
                      <a:pPr marL="285750" indent="-285750" algn="l">
                        <a:buFont typeface="Arial" panose="020B0604020202020204" pitchFamily="34" charset="0"/>
                        <a:buChar char="•"/>
                      </a:pPr>
                      <a:r>
                        <a:rPr lang="en-CA" sz="1400" b="1" baseline="0" noProof="0" dirty="0">
                          <a:solidFill>
                            <a:srgbClr val="00B050"/>
                          </a:solidFill>
                        </a:rPr>
                        <a:t>-19.93 dB</a:t>
                      </a:r>
                    </a:p>
                    <a:p>
                      <a:pPr marL="285750" indent="-285750" algn="l">
                        <a:buFont typeface="Arial" panose="020B0604020202020204" pitchFamily="34" charset="0"/>
                        <a:buChar char="•"/>
                      </a:pPr>
                      <a:r>
                        <a:rPr lang="en-CA" sz="1400" b="1" baseline="0" noProof="0" dirty="0">
                          <a:solidFill>
                            <a:srgbClr val="FF0000"/>
                          </a:solidFill>
                        </a:rPr>
                        <a:t>-35 dB</a:t>
                      </a:r>
                      <a:endParaRPr lang="en-CA" sz="1400" b="1" noProof="0" dirty="0">
                        <a:solidFill>
                          <a:srgbClr val="FF0000"/>
                        </a:solidFill>
                      </a:endParaRPr>
                    </a:p>
                  </a:txBody>
                  <a:tcPr marL="68580" marR="68580" marT="34290" marB="34290"/>
                </a:tc>
                <a:tc>
                  <a:txBody>
                    <a:bodyPr/>
                    <a:lstStyle/>
                    <a:p>
                      <a:pPr algn="l"/>
                      <a:endParaRPr lang="en-CA" sz="1400" b="1" noProof="0" dirty="0"/>
                    </a:p>
                    <a:p>
                      <a:pPr algn="l"/>
                      <a:r>
                        <a:rPr lang="en-CA" sz="1400" b="1" noProof="0" dirty="0"/>
                        <a:t>Worst Results</a:t>
                      </a:r>
                    </a:p>
                    <a:p>
                      <a:pPr marL="285750" indent="-285750" algn="l">
                        <a:buFont typeface="Arial" panose="020B0604020202020204" pitchFamily="34" charset="0"/>
                        <a:buChar char="•"/>
                      </a:pPr>
                      <a:r>
                        <a:rPr lang="en-CA" sz="1400" b="1" noProof="0" dirty="0">
                          <a:solidFill>
                            <a:srgbClr val="00B050"/>
                          </a:solidFill>
                        </a:rPr>
                        <a:t>DC-110 GHz</a:t>
                      </a:r>
                    </a:p>
                    <a:p>
                      <a:pPr marL="285750" indent="-285750" algn="l">
                        <a:buFont typeface="Arial" panose="020B0604020202020204" pitchFamily="34" charset="0"/>
                        <a:buChar char="•"/>
                      </a:pPr>
                      <a:r>
                        <a:rPr lang="en-CA" sz="1400" b="1" noProof="0" dirty="0">
                          <a:solidFill>
                            <a:srgbClr val="00B050"/>
                          </a:solidFill>
                        </a:rPr>
                        <a:t>-14.94 dB</a:t>
                      </a:r>
                    </a:p>
                    <a:p>
                      <a:pPr marL="285750" indent="-285750" algn="l">
                        <a:buFont typeface="Arial" panose="020B0604020202020204" pitchFamily="34" charset="0"/>
                        <a:buChar char="•"/>
                      </a:pPr>
                      <a:r>
                        <a:rPr lang="en-CA" sz="1400" b="1" noProof="0" dirty="0">
                          <a:solidFill>
                            <a:srgbClr val="00B050"/>
                          </a:solidFill>
                        </a:rPr>
                        <a:t>-21.99 dB</a:t>
                      </a:r>
                    </a:p>
                    <a:p>
                      <a:pPr marL="285750" indent="-285750" algn="l">
                        <a:buFont typeface="Arial" panose="020B0604020202020204" pitchFamily="34" charset="0"/>
                        <a:buChar char="•"/>
                      </a:pPr>
                      <a:r>
                        <a:rPr lang="en-CA" sz="1400" b="1" noProof="0" dirty="0">
                          <a:solidFill>
                            <a:srgbClr val="FF0000"/>
                          </a:solidFill>
                        </a:rPr>
                        <a:t>-19.07 dB</a:t>
                      </a:r>
                    </a:p>
                  </a:txBody>
                  <a:tcPr marL="68580" marR="68580" marT="34290" marB="34290"/>
                </a:tc>
                <a:extLst>
                  <a:ext uri="{0D108BD9-81ED-4DB2-BD59-A6C34878D82A}">
                    <a16:rowId xmlns:a16="http://schemas.microsoft.com/office/drawing/2014/main" val="1857575132"/>
                  </a:ext>
                </a:extLst>
              </a:tr>
              <a:tr h="284774">
                <a:tc rowSpan="3">
                  <a:txBody>
                    <a:bodyPr/>
                    <a:lstStyle/>
                    <a:p>
                      <a:endParaRPr lang="en-CA" sz="1400" b="1" noProof="0" dirty="0"/>
                    </a:p>
                    <a:p>
                      <a:endParaRPr lang="en-CA" sz="1400" b="1" noProof="0" dirty="0"/>
                    </a:p>
                    <a:p>
                      <a:endParaRPr lang="en-CA" sz="1400" b="1" noProof="0" dirty="0"/>
                    </a:p>
                    <a:p>
                      <a:endParaRPr lang="en-CA" sz="1400" b="1" noProof="0" dirty="0"/>
                    </a:p>
                    <a:p>
                      <a:r>
                        <a:rPr lang="en-CA" sz="1400" b="1" noProof="0" dirty="0"/>
                        <a:t>Vibrations / Shocks</a:t>
                      </a:r>
                    </a:p>
                  </a:txBody>
                  <a:tcPr marL="68580" marR="68580" marT="34290" marB="34290"/>
                </a:tc>
                <a:tc>
                  <a:txBody>
                    <a:bodyPr/>
                    <a:lstStyle/>
                    <a:p>
                      <a:r>
                        <a:rPr lang="en-CA" sz="1400" b="1" u="sng" noProof="0" dirty="0"/>
                        <a:t>Sine Vibration :</a:t>
                      </a:r>
                      <a:r>
                        <a:rPr lang="en-CA" sz="1400" b="1" u="none" noProof="0" dirty="0"/>
                        <a:t>  </a:t>
                      </a:r>
                      <a:r>
                        <a:rPr lang="en-CA" sz="1400" b="1" noProof="0" dirty="0"/>
                        <a:t>30G (5-200 Hz)</a:t>
                      </a:r>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noProof="0" dirty="0">
                          <a:solidFill>
                            <a:srgbClr val="00B050"/>
                          </a:solidFill>
                        </a:rPr>
                        <a:t>Success</a:t>
                      </a:r>
                      <a:r>
                        <a:rPr lang="en-CA" sz="1400" b="1" noProof="0" dirty="0"/>
                        <a:t> Note : Additional</a:t>
                      </a:r>
                      <a:r>
                        <a:rPr lang="en-CA" sz="1400" b="1" baseline="0" noProof="0" dirty="0"/>
                        <a:t> Supports Required</a:t>
                      </a:r>
                      <a:endParaRPr lang="en-CA" sz="1400" b="1" noProof="0" dirty="0"/>
                    </a:p>
                  </a:txBody>
                  <a:tcPr marL="68580" marR="68580" marT="34290" marB="34290"/>
                </a:tc>
                <a:tc hMerge="1">
                  <a:txBody>
                    <a:bodyPr/>
                    <a:lstStyle/>
                    <a:p>
                      <a:endParaRPr lang="fr-FR"/>
                    </a:p>
                  </a:txBody>
                  <a:tcPr/>
                </a:tc>
                <a:extLst>
                  <a:ext uri="{0D108BD9-81ED-4DB2-BD59-A6C34878D82A}">
                    <a16:rowId xmlns:a16="http://schemas.microsoft.com/office/drawing/2014/main" val="2904579155"/>
                  </a:ext>
                </a:extLst>
              </a:tr>
              <a:tr h="925514">
                <a:tc vMerge="1">
                  <a:txBody>
                    <a:bodyPr/>
                    <a:lstStyle/>
                    <a:p>
                      <a:endParaRPr lang="fr-FR"/>
                    </a:p>
                  </a:txBody>
                  <a:tcPr/>
                </a:tc>
                <a:tc>
                  <a:txBody>
                    <a:bodyPr/>
                    <a:lstStyle/>
                    <a:p>
                      <a:endParaRPr lang="en-CA" sz="1400" b="1" u="sng" noProof="0" dirty="0"/>
                    </a:p>
                    <a:p>
                      <a:r>
                        <a:rPr lang="en-CA" sz="1400" b="1" u="sng" noProof="0" dirty="0"/>
                        <a:t>Random Vibrations : </a:t>
                      </a:r>
                    </a:p>
                    <a:p>
                      <a:r>
                        <a:rPr lang="fr-FR" sz="1400" b="1" kern="1200" dirty="0">
                          <a:solidFill>
                            <a:schemeClr val="dk1"/>
                          </a:solidFill>
                          <a:effectLst/>
                          <a:latin typeface="+mn-lt"/>
                          <a:ea typeface="+mn-ea"/>
                          <a:cs typeface="+mn-cs"/>
                        </a:rPr>
                        <a:t>38.5G </a:t>
                      </a:r>
                      <a:r>
                        <a:rPr lang="fr-FR" sz="1400" b="1" kern="1200" dirty="0" err="1">
                          <a:solidFill>
                            <a:schemeClr val="dk1"/>
                          </a:solidFill>
                          <a:effectLst/>
                          <a:latin typeface="+mn-lt"/>
                          <a:ea typeface="+mn-ea"/>
                          <a:cs typeface="+mn-cs"/>
                        </a:rPr>
                        <a:t>rms</a:t>
                      </a:r>
                      <a:r>
                        <a:rPr lang="fr-FR" sz="1400" b="1" kern="1200" dirty="0">
                          <a:solidFill>
                            <a:schemeClr val="dk1"/>
                          </a:solidFill>
                          <a:effectLst/>
                          <a:latin typeface="+mn-lt"/>
                          <a:ea typeface="+mn-ea"/>
                          <a:cs typeface="+mn-cs"/>
                        </a:rPr>
                        <a:t> 20 to</a:t>
                      </a:r>
                      <a:r>
                        <a:rPr lang="fr-FR" sz="1400" b="1" kern="1200" baseline="0" dirty="0">
                          <a:solidFill>
                            <a:schemeClr val="dk1"/>
                          </a:solidFill>
                          <a:effectLst/>
                          <a:latin typeface="+mn-lt"/>
                          <a:ea typeface="+mn-ea"/>
                          <a:cs typeface="+mn-cs"/>
                        </a:rPr>
                        <a:t> 2000 Hz</a:t>
                      </a:r>
                    </a:p>
                    <a:p>
                      <a:endParaRPr lang="en-CA" sz="1400" b="1" noProof="0" dirty="0"/>
                    </a:p>
                  </a:txBody>
                  <a:tcPr marL="68580" marR="68580" marT="34290" marB="34290"/>
                </a:tc>
                <a:tc gridSpan="2">
                  <a:txBody>
                    <a:bodyPr/>
                    <a:lstStyle/>
                    <a:p>
                      <a:endParaRPr lang="en-CA" sz="1400" b="1" noProof="0" dirty="0">
                        <a:solidFill>
                          <a:schemeClr val="dk1"/>
                        </a:solidFill>
                      </a:endParaRPr>
                    </a:p>
                    <a:p>
                      <a:r>
                        <a:rPr lang="en-CA" sz="1400" b="1" noProof="0" dirty="0">
                          <a:solidFill>
                            <a:srgbClr val="00B050"/>
                          </a:solidFill>
                        </a:rPr>
                        <a:t>Success</a:t>
                      </a:r>
                      <a:r>
                        <a:rPr lang="en-CA" sz="1400" b="1" baseline="0" noProof="0" dirty="0">
                          <a:solidFill>
                            <a:srgbClr val="00B050"/>
                          </a:solidFill>
                        </a:rPr>
                        <a:t> : </a:t>
                      </a:r>
                      <a:r>
                        <a:rPr lang="en-CA" sz="1400" b="1" noProof="0" dirty="0"/>
                        <a:t>No Discontinuity</a:t>
                      </a:r>
                    </a:p>
                  </a:txBody>
                  <a:tcPr marL="68580" marR="68580" marT="34290" marB="34290"/>
                </a:tc>
                <a:tc hMerge="1">
                  <a:txBody>
                    <a:bodyPr/>
                    <a:lstStyle/>
                    <a:p>
                      <a:endParaRPr lang="fr-FR"/>
                    </a:p>
                  </a:txBody>
                  <a:tcPr/>
                </a:tc>
                <a:extLst>
                  <a:ext uri="{0D108BD9-81ED-4DB2-BD59-A6C34878D82A}">
                    <a16:rowId xmlns:a16="http://schemas.microsoft.com/office/drawing/2014/main" val="3026558127"/>
                  </a:ext>
                </a:extLst>
              </a:tr>
              <a:tr h="1044441">
                <a:tc vMerge="1">
                  <a:txBody>
                    <a:bodyPr/>
                    <a:lstStyle/>
                    <a:p>
                      <a:endParaRPr lang="fr-FR"/>
                    </a:p>
                  </a:txBody>
                  <a:tcPr/>
                </a:tc>
                <a:tc>
                  <a:txBody>
                    <a:bodyPr/>
                    <a:lstStyle/>
                    <a:p>
                      <a:r>
                        <a:rPr lang="en-CA" sz="1400" b="1" u="sng" noProof="0" dirty="0"/>
                        <a:t>Mechanical shocks :</a:t>
                      </a:r>
                    </a:p>
                    <a:p>
                      <a:r>
                        <a:rPr lang="en-CA" sz="1400" b="1" u="none" noProof="0" dirty="0"/>
                        <a:t>100</a:t>
                      </a:r>
                      <a:r>
                        <a:rPr lang="en-CA" sz="1400" b="1" u="none" baseline="0" noProof="0" dirty="0"/>
                        <a:t> Hz  40G</a:t>
                      </a:r>
                    </a:p>
                    <a:p>
                      <a:r>
                        <a:rPr lang="en-CA" sz="1400" b="1" u="none" baseline="0" noProof="0" dirty="0"/>
                        <a:t>1000 Hz  900G</a:t>
                      </a:r>
                    </a:p>
                    <a:p>
                      <a:r>
                        <a:rPr lang="en-CA" sz="1400" b="1" u="none" baseline="0" noProof="0" dirty="0"/>
                        <a:t>4000 Hz  4200G</a:t>
                      </a:r>
                    </a:p>
                    <a:p>
                      <a:r>
                        <a:rPr lang="en-CA" sz="1400" b="1" u="none" baseline="0" noProof="0" dirty="0"/>
                        <a:t>10000 Hz  4200G</a:t>
                      </a:r>
                      <a:endParaRPr lang="en-CA" sz="1400" b="1" u="none" noProof="0" dirty="0"/>
                    </a:p>
                  </a:txBody>
                  <a:tcPr marL="68580" marR="68580" marT="34290" marB="34290"/>
                </a:tc>
                <a:tc gridSpan="2">
                  <a:txBody>
                    <a:bodyPr/>
                    <a:lstStyle/>
                    <a:p>
                      <a:endParaRPr lang="en-CA" sz="1400" b="1" noProof="0" dirty="0"/>
                    </a:p>
                    <a:p>
                      <a:endParaRPr lang="en-CA" sz="14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noProof="0" dirty="0">
                          <a:solidFill>
                            <a:srgbClr val="00B050"/>
                          </a:solidFill>
                        </a:rPr>
                        <a:t>Success : </a:t>
                      </a:r>
                      <a:r>
                        <a:rPr lang="en-CA" sz="1400" b="1" noProof="0" dirty="0"/>
                        <a:t>No Discontinuity</a:t>
                      </a:r>
                    </a:p>
                  </a:txBody>
                  <a:tcPr marL="68580" marR="68580" marT="34290" marB="34290"/>
                </a:tc>
                <a:tc hMerge="1">
                  <a:txBody>
                    <a:bodyPr/>
                    <a:lstStyle/>
                    <a:p>
                      <a:endParaRPr lang="fr-FR"/>
                    </a:p>
                  </a:txBody>
                  <a:tcPr/>
                </a:tc>
                <a:extLst>
                  <a:ext uri="{0D108BD9-81ED-4DB2-BD59-A6C34878D82A}">
                    <a16:rowId xmlns:a16="http://schemas.microsoft.com/office/drawing/2014/main" val="2378777998"/>
                  </a:ext>
                </a:extLst>
              </a:tr>
            </a:tbl>
          </a:graphicData>
        </a:graphic>
      </p:graphicFrame>
    </p:spTree>
    <p:extLst>
      <p:ext uri="{BB962C8B-B14F-4D97-AF65-F5344CB8AC3E}">
        <p14:creationId xmlns:p14="http://schemas.microsoft.com/office/powerpoint/2010/main" val="2694586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29A7AA-E424-41C7-89D8-6332567760D7}"/>
              </a:ext>
            </a:extLst>
          </p:cNvPr>
          <p:cNvSpPr>
            <a:spLocks noGrp="1"/>
          </p:cNvSpPr>
          <p:nvPr>
            <p:ph type="title"/>
          </p:nvPr>
        </p:nvSpPr>
        <p:spPr/>
        <p:txBody>
          <a:bodyPr>
            <a:normAutofit/>
          </a:bodyPr>
          <a:lstStyle/>
          <a:p>
            <a:r>
              <a:rPr lang="en-GB" dirty="0"/>
              <a:t>Objectives Achieved</a:t>
            </a:r>
            <a:endParaRPr lang="fr-FR" dirty="0"/>
          </a:p>
        </p:txBody>
      </p:sp>
      <p:sp>
        <p:nvSpPr>
          <p:cNvPr id="4" name="Espace réservé de la date 3"/>
          <p:cNvSpPr>
            <a:spLocks noGrp="1"/>
          </p:cNvSpPr>
          <p:nvPr>
            <p:ph type="dt" sz="half" idx="10"/>
          </p:nvPr>
        </p:nvSpPr>
        <p:spPr/>
        <p:txBody>
          <a:bodyPr/>
          <a:lstStyle/>
          <a:p>
            <a:fld id="{39E3462F-F320-48C5-BA3E-A117050D3775}" type="datetime1">
              <a:rPr lang="fr-FR" smtClean="0"/>
              <a:pPr/>
              <a:t>16/10/2024</a:t>
            </a:fld>
            <a:endParaRPr lang="fr-FR" dirty="0"/>
          </a:p>
        </p:txBody>
      </p:sp>
      <p:sp>
        <p:nvSpPr>
          <p:cNvPr id="5" name="Espace réservé du numéro de diapositive 4"/>
          <p:cNvSpPr>
            <a:spLocks noGrp="1"/>
          </p:cNvSpPr>
          <p:nvPr>
            <p:ph type="sldNum" sz="quarter" idx="4294967295"/>
          </p:nvPr>
        </p:nvSpPr>
        <p:spPr>
          <a:xfrm>
            <a:off x="7086600" y="6356350"/>
            <a:ext cx="2057400" cy="365125"/>
          </a:xfrm>
          <a:prstGeom prst="rect">
            <a:avLst/>
          </a:prstGeom>
        </p:spPr>
        <p:txBody>
          <a:bodyPr/>
          <a:lstStyle/>
          <a:p>
            <a:fld id="{9AFE08DF-17E1-4A52-883B-24A93719D208}" type="slidenum">
              <a:rPr lang="fr-FR" smtClean="0"/>
              <a:pPr/>
              <a:t>22</a:t>
            </a:fld>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2488143044"/>
              </p:ext>
            </p:extLst>
          </p:nvPr>
        </p:nvGraphicFramePr>
        <p:xfrm>
          <a:off x="56626" y="1624843"/>
          <a:ext cx="9030749" cy="3419631"/>
        </p:xfrm>
        <a:graphic>
          <a:graphicData uri="http://schemas.openxmlformats.org/drawingml/2006/table">
            <a:tbl>
              <a:tblPr firstRow="1" bandRow="1">
                <a:tableStyleId>{5C22544A-7EE6-4342-B048-85BDC9FD1C3A}</a:tableStyleId>
              </a:tblPr>
              <a:tblGrid>
                <a:gridCol w="3010250">
                  <a:extLst>
                    <a:ext uri="{9D8B030D-6E8A-4147-A177-3AD203B41FA5}">
                      <a16:colId xmlns:a16="http://schemas.microsoft.com/office/drawing/2014/main" val="3828293838"/>
                    </a:ext>
                  </a:extLst>
                </a:gridCol>
                <a:gridCol w="2671195">
                  <a:extLst>
                    <a:ext uri="{9D8B030D-6E8A-4147-A177-3AD203B41FA5}">
                      <a16:colId xmlns:a16="http://schemas.microsoft.com/office/drawing/2014/main" val="1969726702"/>
                    </a:ext>
                  </a:extLst>
                </a:gridCol>
                <a:gridCol w="3349304">
                  <a:extLst>
                    <a:ext uri="{9D8B030D-6E8A-4147-A177-3AD203B41FA5}">
                      <a16:colId xmlns:a16="http://schemas.microsoft.com/office/drawing/2014/main" val="3333165849"/>
                    </a:ext>
                  </a:extLst>
                </a:gridCol>
              </a:tblGrid>
              <a:tr h="371631">
                <a:tc>
                  <a:txBody>
                    <a:bodyPr/>
                    <a:lstStyle/>
                    <a:p>
                      <a:pPr algn="ctr"/>
                      <a:r>
                        <a:rPr lang="en-CA" sz="1400" noProof="0" dirty="0"/>
                        <a:t>Technical objectives</a:t>
                      </a:r>
                    </a:p>
                  </a:txBody>
                  <a:tcPr marL="68580" marR="68580" marT="34290" marB="34290"/>
                </a:tc>
                <a:tc>
                  <a:txBody>
                    <a:bodyPr/>
                    <a:lstStyle/>
                    <a:p>
                      <a:pPr algn="ctr"/>
                      <a:r>
                        <a:rPr lang="en-CA" sz="1400" noProof="0" dirty="0"/>
                        <a:t>Targeted</a:t>
                      </a:r>
                      <a:r>
                        <a:rPr lang="en-CA" sz="1400" baseline="0" noProof="0" dirty="0"/>
                        <a:t> Results</a:t>
                      </a:r>
                      <a:endParaRPr lang="en-CA" sz="1400" noProof="0" dirty="0"/>
                    </a:p>
                  </a:txBody>
                  <a:tcPr marL="68580" marR="68580" marT="34290" marB="34290"/>
                </a:tc>
                <a:tc>
                  <a:txBody>
                    <a:bodyPr/>
                    <a:lstStyle/>
                    <a:p>
                      <a:pPr algn="ctr"/>
                      <a:r>
                        <a:rPr lang="en-CA" sz="1400" noProof="0" dirty="0"/>
                        <a:t>Obtained Results</a:t>
                      </a:r>
                    </a:p>
                  </a:txBody>
                  <a:tcPr marL="68580" marR="68580" marT="34290" marB="34290"/>
                </a:tc>
                <a:extLst>
                  <a:ext uri="{0D108BD9-81ED-4DB2-BD59-A6C34878D82A}">
                    <a16:rowId xmlns:a16="http://schemas.microsoft.com/office/drawing/2014/main" val="1921648972"/>
                  </a:ext>
                </a:extLst>
              </a:tr>
              <a:tr h="814198">
                <a:tc>
                  <a:txBody>
                    <a:bodyPr/>
                    <a:lstStyle/>
                    <a:p>
                      <a:pPr algn="l"/>
                      <a:endParaRPr lang="en-CA" sz="1400" b="1" noProof="0" dirty="0"/>
                    </a:p>
                    <a:p>
                      <a:pPr algn="l"/>
                      <a:r>
                        <a:rPr lang="en-CA" sz="1400" b="1" noProof="0" dirty="0"/>
                        <a:t>Thermal</a:t>
                      </a:r>
                      <a:r>
                        <a:rPr lang="en-CA" sz="1400" b="1" baseline="0" noProof="0" dirty="0"/>
                        <a:t> Stability of </a:t>
                      </a:r>
                    </a:p>
                    <a:p>
                      <a:pPr algn="l"/>
                      <a:r>
                        <a:rPr lang="en-CA" sz="1400" b="1" baseline="0" noProof="0" dirty="0"/>
                        <a:t>Insertion Losses (IL)</a:t>
                      </a:r>
                    </a:p>
                    <a:p>
                      <a:pPr algn="l"/>
                      <a:endParaRPr lang="en-CA" sz="1400" b="1" noProof="0" dirty="0"/>
                    </a:p>
                  </a:txBody>
                  <a:tcPr marL="68580" marR="68580" marT="34290" marB="34290"/>
                </a:tc>
                <a:tc>
                  <a:txBody>
                    <a:bodyPr/>
                    <a:lstStyle/>
                    <a:p>
                      <a:endParaRPr lang="fr-FR" sz="1400" dirty="0"/>
                    </a:p>
                    <a:p>
                      <a:r>
                        <a:rPr lang="fr-FR" sz="1400" b="1" dirty="0"/>
                        <a:t>IL variation &lt; 0.2 dB/s</a:t>
                      </a:r>
                    </a:p>
                  </a:txBody>
                  <a:tcPr marL="68580" marR="68580" marT="34290" marB="34290"/>
                </a:tc>
                <a:tc>
                  <a:txBody>
                    <a:bodyPr/>
                    <a:lstStyle/>
                    <a:p>
                      <a:endParaRPr lang="fr-FR" sz="1400" dirty="0"/>
                    </a:p>
                    <a:p>
                      <a:r>
                        <a:rPr lang="en-CA" sz="1400" b="1" i="0" noProof="0" dirty="0">
                          <a:solidFill>
                            <a:srgbClr val="00B050"/>
                          </a:solidFill>
                        </a:rPr>
                        <a:t>Success  : </a:t>
                      </a:r>
                      <a:r>
                        <a:rPr lang="en-CA" sz="1400" b="1" i="0" noProof="0" dirty="0">
                          <a:solidFill>
                            <a:schemeClr val="tx1"/>
                          </a:solidFill>
                        </a:rPr>
                        <a:t>max</a:t>
                      </a:r>
                      <a:r>
                        <a:rPr lang="en-CA" sz="1400" b="1" i="0" baseline="0" noProof="0" dirty="0">
                          <a:solidFill>
                            <a:schemeClr val="tx1"/>
                          </a:solidFill>
                        </a:rPr>
                        <a:t> 0.18 </a:t>
                      </a:r>
                      <a:r>
                        <a:rPr lang="en-CA" sz="1400" b="1" i="0" baseline="0" noProof="0" dirty="0" err="1">
                          <a:solidFill>
                            <a:schemeClr val="tx1"/>
                          </a:solidFill>
                        </a:rPr>
                        <a:t>db</a:t>
                      </a:r>
                      <a:r>
                        <a:rPr lang="en-CA" sz="1400" b="1" i="0" baseline="0" noProof="0" dirty="0">
                          <a:solidFill>
                            <a:schemeClr val="tx1"/>
                          </a:solidFill>
                        </a:rPr>
                        <a:t>/s</a:t>
                      </a:r>
                      <a:endParaRPr lang="fr-FR" sz="1400" dirty="0"/>
                    </a:p>
                  </a:txBody>
                  <a:tcPr marL="68580" marR="68580" marT="34290" marB="34290"/>
                </a:tc>
                <a:extLst>
                  <a:ext uri="{0D108BD9-81ED-4DB2-BD59-A6C34878D82A}">
                    <a16:rowId xmlns:a16="http://schemas.microsoft.com/office/drawing/2014/main" val="1857575132"/>
                  </a:ext>
                </a:extLst>
              </a:tr>
              <a:tr h="682709">
                <a:tc>
                  <a:txBody>
                    <a:bodyPr/>
                    <a:lstStyle/>
                    <a:p>
                      <a:endParaRPr lang="en-CA" sz="1400" b="1" noProof="0" dirty="0"/>
                    </a:p>
                    <a:p>
                      <a:r>
                        <a:rPr lang="en-CA" sz="1400" b="1" noProof="0" dirty="0"/>
                        <a:t>Step Stress/ Operating temperatures</a:t>
                      </a:r>
                    </a:p>
                  </a:txBody>
                  <a:tcPr marL="68580" marR="68580" marT="34290" marB="34290"/>
                </a:tc>
                <a:tc>
                  <a:txBody>
                    <a:bodyPr/>
                    <a:lstStyle/>
                    <a:p>
                      <a:endParaRPr lang="en-CA" sz="1400" noProof="0" dirty="0"/>
                    </a:p>
                    <a:p>
                      <a:r>
                        <a:rPr lang="en-CA" sz="1400" b="1" noProof="0" dirty="0"/>
                        <a:t>-55;</a:t>
                      </a:r>
                      <a:r>
                        <a:rPr lang="en-CA" sz="1400" b="1" baseline="0" noProof="0" dirty="0"/>
                        <a:t> 125°C targeting 150°C</a:t>
                      </a:r>
                      <a:endParaRPr lang="en-CA" sz="1400" b="1"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i="0" noProof="0" dirty="0">
                          <a:solidFill>
                            <a:srgbClr val="00B050"/>
                          </a:solidFill>
                        </a:rPr>
                        <a:t>Success : </a:t>
                      </a:r>
                      <a:r>
                        <a:rPr lang="en-CA" sz="1400" b="1" noProof="0" dirty="0"/>
                        <a:t>-55</a:t>
                      </a:r>
                      <a:r>
                        <a:rPr lang="en-CA" sz="1400" b="1" baseline="0" noProof="0" dirty="0"/>
                        <a:t> ; 150°C</a:t>
                      </a:r>
                      <a:endParaRPr lang="en-CA" sz="1400" b="1" noProof="0" dirty="0"/>
                    </a:p>
                  </a:txBody>
                  <a:tcPr marL="68580" marR="68580" marT="34290" marB="34290"/>
                </a:tc>
                <a:extLst>
                  <a:ext uri="{0D108BD9-81ED-4DB2-BD59-A6C34878D82A}">
                    <a16:rowId xmlns:a16="http://schemas.microsoft.com/office/drawing/2014/main" val="2904579155"/>
                  </a:ext>
                </a:extLst>
              </a:tr>
              <a:tr h="682709">
                <a:tc>
                  <a:txBody>
                    <a:bodyPr/>
                    <a:lstStyle/>
                    <a:p>
                      <a:endParaRPr lang="en-CA" sz="1400" b="1" noProof="0" dirty="0"/>
                    </a:p>
                    <a:p>
                      <a:r>
                        <a:rPr lang="en-CA" sz="1400" b="1" noProof="0" dirty="0"/>
                        <a:t>Minimum bending radius + cold bend</a:t>
                      </a:r>
                    </a:p>
                  </a:txBody>
                  <a:tcPr marL="68580" marR="68580" marT="34290" marB="34290"/>
                </a:tc>
                <a:tc>
                  <a:txBody>
                    <a:bodyPr/>
                    <a:lstStyle/>
                    <a:p>
                      <a:endParaRPr lang="en-CA" sz="1400" b="1" noProof="0" dirty="0"/>
                    </a:p>
                    <a:p>
                      <a:r>
                        <a:rPr lang="en-CA" sz="1400" b="1" noProof="0" dirty="0"/>
                        <a:t>Minimum</a:t>
                      </a:r>
                      <a:r>
                        <a:rPr lang="en-CA" sz="1400" b="1" baseline="0" noProof="0" dirty="0"/>
                        <a:t> radius 10mm targeting 5mm</a:t>
                      </a:r>
                      <a:endParaRPr lang="en-CA" sz="1400" b="1"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noProof="0" dirty="0">
                          <a:solidFill>
                            <a:srgbClr val="00B050"/>
                          </a:solidFill>
                        </a:rPr>
                        <a:t>Success : </a:t>
                      </a:r>
                      <a:r>
                        <a:rPr lang="en-CA" sz="1400" b="1" noProof="0" dirty="0">
                          <a:solidFill>
                            <a:schemeClr val="tx1"/>
                          </a:solidFill>
                        </a:rPr>
                        <a:t>5mm</a:t>
                      </a:r>
                    </a:p>
                  </a:txBody>
                  <a:tcPr marL="68580" marR="68580" marT="34290" marB="34290"/>
                </a:tc>
                <a:extLst>
                  <a:ext uri="{0D108BD9-81ED-4DB2-BD59-A6C34878D82A}">
                    <a16:rowId xmlns:a16="http://schemas.microsoft.com/office/drawing/2014/main" val="483765807"/>
                  </a:ext>
                </a:extLst>
              </a:tr>
              <a:tr h="682709">
                <a:tc>
                  <a:txBody>
                    <a:bodyPr/>
                    <a:lstStyle/>
                    <a:p>
                      <a:endParaRPr lang="en-CA" sz="1400" b="1" noProof="0" dirty="0"/>
                    </a:p>
                    <a:p>
                      <a:r>
                        <a:rPr lang="en-CA" sz="1400" b="1" noProof="0" dirty="0"/>
                        <a:t>mating</a:t>
                      </a:r>
                      <a:r>
                        <a:rPr lang="en-CA" sz="1400" b="1" baseline="0" noProof="0" dirty="0"/>
                        <a:t> endurance (end of project)</a:t>
                      </a:r>
                      <a:endParaRPr lang="en-CA" sz="1400" b="1" noProof="0" dirty="0"/>
                    </a:p>
                  </a:txBody>
                  <a:tcPr marL="68580" marR="68580" marT="34290" marB="34290"/>
                </a:tc>
                <a:tc>
                  <a:txBody>
                    <a:bodyPr/>
                    <a:lstStyle/>
                    <a:p>
                      <a:endParaRPr lang="en-CA" sz="1400" b="1" noProof="0" dirty="0"/>
                    </a:p>
                    <a:p>
                      <a:r>
                        <a:rPr lang="en-CA" sz="1400" b="1" noProof="0" dirty="0"/>
                        <a:t>+50 cycles targeting +100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noProof="0" dirty="0">
                          <a:solidFill>
                            <a:srgbClr val="00B050"/>
                          </a:solidFill>
                        </a:rPr>
                        <a:t>Success : </a:t>
                      </a:r>
                      <a:r>
                        <a:rPr lang="en-CA" sz="1400" b="1" noProof="0" dirty="0"/>
                        <a:t>+100 No</a:t>
                      </a:r>
                      <a:r>
                        <a:rPr lang="en-CA" sz="1400" b="1" baseline="0" noProof="0" dirty="0"/>
                        <a:t> considerable damage</a:t>
                      </a:r>
                      <a:endParaRPr lang="en-CA" sz="1400" b="1" noProof="0" dirty="0"/>
                    </a:p>
                  </a:txBody>
                  <a:tcPr marL="68580" marR="68580" marT="34290" marB="34290"/>
                </a:tc>
                <a:extLst>
                  <a:ext uri="{0D108BD9-81ED-4DB2-BD59-A6C34878D82A}">
                    <a16:rowId xmlns:a16="http://schemas.microsoft.com/office/drawing/2014/main" val="520261485"/>
                  </a:ext>
                </a:extLst>
              </a:tr>
            </a:tbl>
          </a:graphicData>
        </a:graphic>
      </p:graphicFrame>
    </p:spTree>
    <p:extLst>
      <p:ext uri="{BB962C8B-B14F-4D97-AF65-F5344CB8AC3E}">
        <p14:creationId xmlns:p14="http://schemas.microsoft.com/office/powerpoint/2010/main" val="4290468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vertical 1">
            <a:extLst>
              <a:ext uri="{FF2B5EF4-FFF2-40B4-BE49-F238E27FC236}">
                <a16:creationId xmlns:a16="http://schemas.microsoft.com/office/drawing/2014/main" id="{75B27D16-95C5-40A5-A484-D5AE491A04CD}"/>
              </a:ext>
            </a:extLst>
          </p:cNvPr>
          <p:cNvSpPr>
            <a:spLocks noGrp="1"/>
          </p:cNvSpPr>
          <p:nvPr>
            <p:ph type="body" orient="vert" idx="1"/>
          </p:nvPr>
        </p:nvSpPr>
        <p:spPr/>
        <p:txBody>
          <a:bodyPr/>
          <a:lstStyle/>
          <a:p>
            <a:r>
              <a:rPr lang="fr-FR" dirty="0"/>
              <a:t>Full </a:t>
            </a:r>
            <a:r>
              <a:rPr lang="fr-FR" dirty="0" err="1"/>
              <a:t>evaluations</a:t>
            </a:r>
            <a:r>
              <a:rPr lang="fr-FR" dirty="0"/>
              <a:t> of the </a:t>
            </a:r>
            <a:r>
              <a:rPr lang="fr-FR" dirty="0" err="1"/>
              <a:t>connector</a:t>
            </a:r>
            <a:r>
              <a:rPr lang="fr-FR" dirty="0"/>
              <a:t> pairs.</a:t>
            </a:r>
            <a:br>
              <a:rPr lang="fr-FR" dirty="0"/>
            </a:br>
            <a:r>
              <a:rPr lang="fr-FR" dirty="0"/>
              <a:t>Minor anomalies </a:t>
            </a:r>
            <a:r>
              <a:rPr lang="fr-FR" dirty="0" err="1"/>
              <a:t>identified</a:t>
            </a:r>
            <a:r>
              <a:rPr lang="fr-FR" dirty="0"/>
              <a:t>, </a:t>
            </a:r>
            <a:r>
              <a:rPr lang="fr-FR" dirty="0" err="1"/>
              <a:t>which</a:t>
            </a:r>
            <a:r>
              <a:rPr lang="fr-FR" dirty="0"/>
              <a:t> </a:t>
            </a:r>
            <a:r>
              <a:rPr lang="fr-FR" dirty="0" err="1"/>
              <a:t>should</a:t>
            </a:r>
            <a:r>
              <a:rPr lang="fr-FR" dirty="0"/>
              <a:t> </a:t>
            </a:r>
            <a:r>
              <a:rPr lang="fr-FR" dirty="0" err="1"/>
              <a:t>be</a:t>
            </a:r>
            <a:r>
              <a:rPr lang="fr-FR" dirty="0"/>
              <a:t> </a:t>
            </a:r>
            <a:r>
              <a:rPr lang="fr-FR" dirty="0" err="1"/>
              <a:t>solved</a:t>
            </a:r>
            <a:r>
              <a:rPr lang="fr-FR" dirty="0"/>
              <a:t> </a:t>
            </a:r>
            <a:r>
              <a:rPr lang="fr-FR" dirty="0" err="1"/>
              <a:t>during</a:t>
            </a:r>
            <a:r>
              <a:rPr lang="fr-FR" dirty="0"/>
              <a:t> </a:t>
            </a:r>
            <a:r>
              <a:rPr lang="fr-FR" dirty="0" err="1"/>
              <a:t>industrialization</a:t>
            </a:r>
            <a:r>
              <a:rPr lang="fr-FR" dirty="0"/>
              <a:t> phase</a:t>
            </a:r>
          </a:p>
        </p:txBody>
      </p:sp>
      <p:sp>
        <p:nvSpPr>
          <p:cNvPr id="3" name="Titre 2">
            <a:extLst>
              <a:ext uri="{FF2B5EF4-FFF2-40B4-BE49-F238E27FC236}">
                <a16:creationId xmlns:a16="http://schemas.microsoft.com/office/drawing/2014/main" id="{AE7FCEE7-E252-4F27-A98A-7D4EB0B3A7E8}"/>
              </a:ext>
            </a:extLst>
          </p:cNvPr>
          <p:cNvSpPr>
            <a:spLocks noGrp="1"/>
          </p:cNvSpPr>
          <p:nvPr>
            <p:ph type="title"/>
          </p:nvPr>
        </p:nvSpPr>
        <p:spPr/>
        <p:txBody>
          <a:bodyPr/>
          <a:lstStyle/>
          <a:p>
            <a:r>
              <a:rPr lang="fr-FR" dirty="0"/>
              <a:t>WP4: Evaluation of </a:t>
            </a:r>
            <a:r>
              <a:rPr lang="fr-FR" dirty="0" err="1"/>
              <a:t>connectors</a:t>
            </a:r>
            <a:endParaRPr lang="fr-FR" dirty="0"/>
          </a:p>
        </p:txBody>
      </p:sp>
      <p:pic>
        <p:nvPicPr>
          <p:cNvPr id="5" name="Image 4">
            <a:extLst>
              <a:ext uri="{FF2B5EF4-FFF2-40B4-BE49-F238E27FC236}">
                <a16:creationId xmlns:a16="http://schemas.microsoft.com/office/drawing/2014/main" id="{26A99F05-BA45-4FDB-B012-50BC4AFC98C7}"/>
              </a:ext>
            </a:extLst>
          </p:cNvPr>
          <p:cNvPicPr>
            <a:picLocks noChangeAspect="1"/>
          </p:cNvPicPr>
          <p:nvPr/>
        </p:nvPicPr>
        <p:blipFill>
          <a:blip r:embed="rId2"/>
          <a:stretch>
            <a:fillRect/>
          </a:stretch>
        </p:blipFill>
        <p:spPr>
          <a:xfrm>
            <a:off x="466029" y="2347615"/>
            <a:ext cx="4071272" cy="3555284"/>
          </a:xfrm>
          <a:prstGeom prst="rect">
            <a:avLst/>
          </a:prstGeom>
        </p:spPr>
      </p:pic>
      <p:pic>
        <p:nvPicPr>
          <p:cNvPr id="6" name="Image 5">
            <a:extLst>
              <a:ext uri="{FF2B5EF4-FFF2-40B4-BE49-F238E27FC236}">
                <a16:creationId xmlns:a16="http://schemas.microsoft.com/office/drawing/2014/main" id="{25868C20-4E7D-43E0-8DD7-FD6E24984EF0}"/>
              </a:ext>
            </a:extLst>
          </p:cNvPr>
          <p:cNvPicPr>
            <a:picLocks noChangeAspect="1"/>
          </p:cNvPicPr>
          <p:nvPr/>
        </p:nvPicPr>
        <p:blipFill>
          <a:blip r:embed="rId3"/>
          <a:stretch>
            <a:fillRect/>
          </a:stretch>
        </p:blipFill>
        <p:spPr>
          <a:xfrm>
            <a:off x="4830309" y="2507863"/>
            <a:ext cx="4230762" cy="3368415"/>
          </a:xfrm>
          <a:prstGeom prst="rect">
            <a:avLst/>
          </a:prstGeom>
        </p:spPr>
      </p:pic>
    </p:spTree>
    <p:extLst>
      <p:ext uri="{BB962C8B-B14F-4D97-AF65-F5344CB8AC3E}">
        <p14:creationId xmlns:p14="http://schemas.microsoft.com/office/powerpoint/2010/main" val="4062957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01CD6-1A21-4EDF-9AB9-4B1CC46C2D1E}"/>
              </a:ext>
            </a:extLst>
          </p:cNvPr>
          <p:cNvSpPr>
            <a:spLocks noGrp="1"/>
          </p:cNvSpPr>
          <p:nvPr>
            <p:ph type="title"/>
          </p:nvPr>
        </p:nvSpPr>
        <p:spPr/>
        <p:txBody>
          <a:bodyPr/>
          <a:lstStyle/>
          <a:p>
            <a:r>
              <a:rPr lang="fr-FR" dirty="0"/>
              <a:t>WP4 : Fast lock versus </a:t>
            </a:r>
            <a:r>
              <a:rPr lang="fr-FR" dirty="0" err="1"/>
              <a:t>screw</a:t>
            </a:r>
            <a:r>
              <a:rPr lang="fr-FR" dirty="0"/>
              <a:t>-in</a:t>
            </a:r>
          </a:p>
        </p:txBody>
      </p:sp>
      <p:sp>
        <p:nvSpPr>
          <p:cNvPr id="12" name="Espace réservé du texte 11">
            <a:extLst>
              <a:ext uri="{FF2B5EF4-FFF2-40B4-BE49-F238E27FC236}">
                <a16:creationId xmlns:a16="http://schemas.microsoft.com/office/drawing/2014/main" id="{FDDBB360-6290-4F32-9F93-44BB81119F98}"/>
              </a:ext>
            </a:extLst>
          </p:cNvPr>
          <p:cNvSpPr>
            <a:spLocks noGrp="1"/>
          </p:cNvSpPr>
          <p:nvPr>
            <p:ph type="body" idx="1"/>
          </p:nvPr>
        </p:nvSpPr>
        <p:spPr>
          <a:xfrm>
            <a:off x="4855154" y="1096487"/>
            <a:ext cx="3766727" cy="591224"/>
          </a:xfrm>
        </p:spPr>
        <p:txBody>
          <a:bodyPr/>
          <a:lstStyle/>
          <a:p>
            <a:r>
              <a:rPr lang="fr-FR" dirty="0" err="1"/>
              <a:t>Screw</a:t>
            </a:r>
            <a:r>
              <a:rPr lang="fr-FR" dirty="0"/>
              <a:t>-in</a:t>
            </a:r>
          </a:p>
        </p:txBody>
      </p:sp>
      <p:sp>
        <p:nvSpPr>
          <p:cNvPr id="13" name="Espace réservé du contenu 12">
            <a:extLst>
              <a:ext uri="{FF2B5EF4-FFF2-40B4-BE49-F238E27FC236}">
                <a16:creationId xmlns:a16="http://schemas.microsoft.com/office/drawing/2014/main" id="{C8E8CD0D-FCC9-4581-9B6F-4D2C7ADC3695}"/>
              </a:ext>
            </a:extLst>
          </p:cNvPr>
          <p:cNvSpPr>
            <a:spLocks noGrp="1"/>
          </p:cNvSpPr>
          <p:nvPr>
            <p:ph sz="half" idx="2"/>
          </p:nvPr>
        </p:nvSpPr>
        <p:spPr/>
        <p:txBody>
          <a:bodyPr/>
          <a:lstStyle/>
          <a:p>
            <a:endParaRPr lang="fr-FR"/>
          </a:p>
        </p:txBody>
      </p:sp>
      <p:sp>
        <p:nvSpPr>
          <p:cNvPr id="14" name="Espace réservé du contenu 13">
            <a:extLst>
              <a:ext uri="{FF2B5EF4-FFF2-40B4-BE49-F238E27FC236}">
                <a16:creationId xmlns:a16="http://schemas.microsoft.com/office/drawing/2014/main" id="{218B0E5F-EB8E-4DCE-94C8-F37A0E2A4829}"/>
              </a:ext>
            </a:extLst>
          </p:cNvPr>
          <p:cNvSpPr>
            <a:spLocks noGrp="1"/>
          </p:cNvSpPr>
          <p:nvPr>
            <p:ph sz="quarter" idx="4"/>
          </p:nvPr>
        </p:nvSpPr>
        <p:spPr/>
        <p:txBody>
          <a:bodyPr/>
          <a:lstStyle/>
          <a:p>
            <a:endParaRPr lang="fr-FR"/>
          </a:p>
        </p:txBody>
      </p:sp>
      <p:sp>
        <p:nvSpPr>
          <p:cNvPr id="15" name="Espace réservé du texte 14">
            <a:extLst>
              <a:ext uri="{FF2B5EF4-FFF2-40B4-BE49-F238E27FC236}">
                <a16:creationId xmlns:a16="http://schemas.microsoft.com/office/drawing/2014/main" id="{B6BC38EA-34F2-468D-B4B5-03CAE9C14587}"/>
              </a:ext>
            </a:extLst>
          </p:cNvPr>
          <p:cNvSpPr>
            <a:spLocks noGrp="1"/>
          </p:cNvSpPr>
          <p:nvPr>
            <p:ph type="body" idx="11"/>
          </p:nvPr>
        </p:nvSpPr>
        <p:spPr>
          <a:xfrm>
            <a:off x="745371" y="1024580"/>
            <a:ext cx="3766727" cy="591224"/>
          </a:xfrm>
        </p:spPr>
        <p:txBody>
          <a:bodyPr/>
          <a:lstStyle/>
          <a:p>
            <a:r>
              <a:rPr lang="fr-FR" dirty="0"/>
              <a:t>Fast lock</a:t>
            </a:r>
          </a:p>
        </p:txBody>
      </p:sp>
      <p:pic>
        <p:nvPicPr>
          <p:cNvPr id="6" name="Image 5">
            <a:extLst>
              <a:ext uri="{FF2B5EF4-FFF2-40B4-BE49-F238E27FC236}">
                <a16:creationId xmlns:a16="http://schemas.microsoft.com/office/drawing/2014/main" id="{34522029-52DB-4BAE-A94D-A8306FCB20F5}"/>
              </a:ext>
            </a:extLst>
          </p:cNvPr>
          <p:cNvPicPr>
            <a:picLocks noChangeAspect="1"/>
          </p:cNvPicPr>
          <p:nvPr/>
        </p:nvPicPr>
        <p:blipFill>
          <a:blip r:embed="rId2"/>
          <a:stretch>
            <a:fillRect/>
          </a:stretch>
        </p:blipFill>
        <p:spPr>
          <a:xfrm>
            <a:off x="748124" y="3632700"/>
            <a:ext cx="3324927" cy="2532604"/>
          </a:xfrm>
          <a:prstGeom prst="rect">
            <a:avLst/>
          </a:prstGeom>
        </p:spPr>
      </p:pic>
      <p:pic>
        <p:nvPicPr>
          <p:cNvPr id="9" name="Image 8">
            <a:extLst>
              <a:ext uri="{FF2B5EF4-FFF2-40B4-BE49-F238E27FC236}">
                <a16:creationId xmlns:a16="http://schemas.microsoft.com/office/drawing/2014/main" id="{1DCB96EB-3C19-42F9-85A7-AC9C383575AE}"/>
              </a:ext>
            </a:extLst>
          </p:cNvPr>
          <p:cNvPicPr>
            <a:picLocks noChangeAspect="1"/>
          </p:cNvPicPr>
          <p:nvPr/>
        </p:nvPicPr>
        <p:blipFill>
          <a:blip r:embed="rId3"/>
          <a:stretch>
            <a:fillRect/>
          </a:stretch>
        </p:blipFill>
        <p:spPr>
          <a:xfrm>
            <a:off x="5012408" y="3585340"/>
            <a:ext cx="3215014" cy="2623159"/>
          </a:xfrm>
          <a:prstGeom prst="rect">
            <a:avLst/>
          </a:prstGeom>
        </p:spPr>
      </p:pic>
      <p:pic>
        <p:nvPicPr>
          <p:cNvPr id="7" name="Image 6">
            <a:extLst>
              <a:ext uri="{FF2B5EF4-FFF2-40B4-BE49-F238E27FC236}">
                <a16:creationId xmlns:a16="http://schemas.microsoft.com/office/drawing/2014/main" id="{7D7D53C0-8A09-492B-9994-EEA274367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0854" y="1697699"/>
            <a:ext cx="3551242" cy="2303137"/>
          </a:xfrm>
          <a:prstGeom prst="rect">
            <a:avLst/>
          </a:prstGeom>
        </p:spPr>
      </p:pic>
      <p:pic>
        <p:nvPicPr>
          <p:cNvPr id="11" name="Image 10">
            <a:extLst>
              <a:ext uri="{FF2B5EF4-FFF2-40B4-BE49-F238E27FC236}">
                <a16:creationId xmlns:a16="http://schemas.microsoft.com/office/drawing/2014/main" id="{F2C79658-B404-4C7D-8DCB-2181936E15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19" y="1667826"/>
            <a:ext cx="3504358" cy="2409246"/>
          </a:xfrm>
          <a:prstGeom prst="rect">
            <a:avLst/>
          </a:prstGeom>
        </p:spPr>
      </p:pic>
    </p:spTree>
    <p:extLst>
      <p:ext uri="{BB962C8B-B14F-4D97-AF65-F5344CB8AC3E}">
        <p14:creationId xmlns:p14="http://schemas.microsoft.com/office/powerpoint/2010/main" val="3064902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ADBB6D1-9EBF-4D05-A337-7D31103D5C4F}"/>
              </a:ext>
            </a:extLst>
          </p:cNvPr>
          <p:cNvSpPr>
            <a:spLocks noGrp="1"/>
          </p:cNvSpPr>
          <p:nvPr>
            <p:ph type="title"/>
          </p:nvPr>
        </p:nvSpPr>
        <p:spPr/>
        <p:txBody>
          <a:bodyPr/>
          <a:lstStyle/>
          <a:p>
            <a:r>
              <a:rPr lang="fr-FR" dirty="0"/>
              <a:t>WP4 : Fast lock versus </a:t>
            </a:r>
            <a:r>
              <a:rPr lang="fr-FR" dirty="0" err="1"/>
              <a:t>screw</a:t>
            </a:r>
            <a:r>
              <a:rPr lang="fr-FR" dirty="0"/>
              <a:t>-in</a:t>
            </a:r>
          </a:p>
        </p:txBody>
      </p:sp>
      <p:sp>
        <p:nvSpPr>
          <p:cNvPr id="2" name="Espace réservé du texte 1">
            <a:extLst>
              <a:ext uri="{FF2B5EF4-FFF2-40B4-BE49-F238E27FC236}">
                <a16:creationId xmlns:a16="http://schemas.microsoft.com/office/drawing/2014/main" id="{0C869272-22A6-49F4-A767-2890CA91D77B}"/>
              </a:ext>
            </a:extLst>
          </p:cNvPr>
          <p:cNvSpPr>
            <a:spLocks noGrp="1"/>
          </p:cNvSpPr>
          <p:nvPr>
            <p:ph type="body" idx="1"/>
          </p:nvPr>
        </p:nvSpPr>
        <p:spPr>
          <a:xfrm>
            <a:off x="4747934" y="1052736"/>
            <a:ext cx="3766727" cy="591224"/>
          </a:xfrm>
        </p:spPr>
        <p:txBody>
          <a:bodyPr/>
          <a:lstStyle/>
          <a:p>
            <a:r>
              <a:rPr lang="fr-FR" dirty="0" err="1"/>
              <a:t>Screw</a:t>
            </a:r>
            <a:r>
              <a:rPr lang="fr-FR" dirty="0"/>
              <a:t>-in	</a:t>
            </a:r>
          </a:p>
        </p:txBody>
      </p:sp>
      <p:sp>
        <p:nvSpPr>
          <p:cNvPr id="9" name="Espace réservé du contenu 8">
            <a:extLst>
              <a:ext uri="{FF2B5EF4-FFF2-40B4-BE49-F238E27FC236}">
                <a16:creationId xmlns:a16="http://schemas.microsoft.com/office/drawing/2014/main" id="{EF877FAC-D016-42CF-B560-66D89A76DE85}"/>
              </a:ext>
            </a:extLst>
          </p:cNvPr>
          <p:cNvSpPr>
            <a:spLocks noGrp="1"/>
          </p:cNvSpPr>
          <p:nvPr>
            <p:ph sz="half" idx="2"/>
          </p:nvPr>
        </p:nvSpPr>
        <p:spPr/>
        <p:txBody>
          <a:bodyPr/>
          <a:lstStyle/>
          <a:p>
            <a:endParaRPr lang="fr-FR"/>
          </a:p>
        </p:txBody>
      </p:sp>
      <p:sp>
        <p:nvSpPr>
          <p:cNvPr id="10" name="Espace réservé du contenu 9">
            <a:extLst>
              <a:ext uri="{FF2B5EF4-FFF2-40B4-BE49-F238E27FC236}">
                <a16:creationId xmlns:a16="http://schemas.microsoft.com/office/drawing/2014/main" id="{1DA8C219-7336-448D-9C00-F8B18F3BCD3E}"/>
              </a:ext>
            </a:extLst>
          </p:cNvPr>
          <p:cNvSpPr>
            <a:spLocks noGrp="1"/>
          </p:cNvSpPr>
          <p:nvPr>
            <p:ph sz="quarter" idx="4"/>
          </p:nvPr>
        </p:nvSpPr>
        <p:spPr/>
        <p:txBody>
          <a:bodyPr/>
          <a:lstStyle/>
          <a:p>
            <a:endParaRPr lang="fr-FR"/>
          </a:p>
        </p:txBody>
      </p:sp>
      <p:sp>
        <p:nvSpPr>
          <p:cNvPr id="11" name="Espace réservé du texte 10">
            <a:extLst>
              <a:ext uri="{FF2B5EF4-FFF2-40B4-BE49-F238E27FC236}">
                <a16:creationId xmlns:a16="http://schemas.microsoft.com/office/drawing/2014/main" id="{07E6D75D-C85C-4910-986B-D1B03DAA745D}"/>
              </a:ext>
            </a:extLst>
          </p:cNvPr>
          <p:cNvSpPr>
            <a:spLocks noGrp="1"/>
          </p:cNvSpPr>
          <p:nvPr>
            <p:ph type="body" idx="11"/>
          </p:nvPr>
        </p:nvSpPr>
        <p:spPr>
          <a:xfrm>
            <a:off x="757398" y="1052736"/>
            <a:ext cx="3766727" cy="591224"/>
          </a:xfrm>
        </p:spPr>
        <p:txBody>
          <a:bodyPr/>
          <a:lstStyle/>
          <a:p>
            <a:r>
              <a:rPr lang="fr-FR" dirty="0"/>
              <a:t>Fast Lock</a:t>
            </a:r>
          </a:p>
        </p:txBody>
      </p:sp>
      <p:pic>
        <p:nvPicPr>
          <p:cNvPr id="5" name="Image 4">
            <a:extLst>
              <a:ext uri="{FF2B5EF4-FFF2-40B4-BE49-F238E27FC236}">
                <a16:creationId xmlns:a16="http://schemas.microsoft.com/office/drawing/2014/main" id="{22AE02EC-725B-4C3A-98B3-3D8F35029623}"/>
              </a:ext>
            </a:extLst>
          </p:cNvPr>
          <p:cNvPicPr>
            <a:picLocks noChangeAspect="1"/>
          </p:cNvPicPr>
          <p:nvPr/>
        </p:nvPicPr>
        <p:blipFill>
          <a:blip r:embed="rId2"/>
          <a:stretch>
            <a:fillRect/>
          </a:stretch>
        </p:blipFill>
        <p:spPr>
          <a:xfrm>
            <a:off x="4355976" y="1556792"/>
            <a:ext cx="4258191" cy="3498689"/>
          </a:xfrm>
          <a:prstGeom prst="rect">
            <a:avLst/>
          </a:prstGeom>
        </p:spPr>
      </p:pic>
      <p:pic>
        <p:nvPicPr>
          <p:cNvPr id="6" name="Image 5">
            <a:extLst>
              <a:ext uri="{FF2B5EF4-FFF2-40B4-BE49-F238E27FC236}">
                <a16:creationId xmlns:a16="http://schemas.microsoft.com/office/drawing/2014/main" id="{D1590A22-CE54-4C77-A4BC-DAAAC1AA2B63}"/>
              </a:ext>
            </a:extLst>
          </p:cNvPr>
          <p:cNvPicPr>
            <a:picLocks noChangeAspect="1"/>
          </p:cNvPicPr>
          <p:nvPr/>
        </p:nvPicPr>
        <p:blipFill>
          <a:blip r:embed="rId3"/>
          <a:stretch>
            <a:fillRect/>
          </a:stretch>
        </p:blipFill>
        <p:spPr>
          <a:xfrm>
            <a:off x="135727" y="1769537"/>
            <a:ext cx="4191270" cy="3286904"/>
          </a:xfrm>
          <a:prstGeom prst="rect">
            <a:avLst/>
          </a:prstGeom>
        </p:spPr>
      </p:pic>
    </p:spTree>
    <p:extLst>
      <p:ext uri="{BB962C8B-B14F-4D97-AF65-F5344CB8AC3E}">
        <p14:creationId xmlns:p14="http://schemas.microsoft.com/office/powerpoint/2010/main" val="305705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21B16C-EEE6-419B-B453-502D6B3AE057}"/>
              </a:ext>
            </a:extLst>
          </p:cNvPr>
          <p:cNvSpPr>
            <a:spLocks noGrp="1"/>
          </p:cNvSpPr>
          <p:nvPr>
            <p:ph type="title"/>
          </p:nvPr>
        </p:nvSpPr>
        <p:spPr/>
        <p:txBody>
          <a:bodyPr>
            <a:normAutofit fontScale="90000"/>
          </a:bodyPr>
          <a:lstStyle/>
          <a:p>
            <a:r>
              <a:rPr lang="en-GB" dirty="0"/>
              <a:t>WP5: Identification of Limitations, Improvements and Impact on payload level</a:t>
            </a:r>
            <a:endParaRPr lang="fr-FR" dirty="0"/>
          </a:p>
        </p:txBody>
      </p:sp>
      <p:sp>
        <p:nvSpPr>
          <p:cNvPr id="3" name="Espace réservé de la date 2">
            <a:extLst>
              <a:ext uri="{FF2B5EF4-FFF2-40B4-BE49-F238E27FC236}">
                <a16:creationId xmlns:a16="http://schemas.microsoft.com/office/drawing/2014/main" id="{837071AA-2A8A-4C63-B8F9-2EB2C055667E}"/>
              </a:ext>
            </a:extLst>
          </p:cNvPr>
          <p:cNvSpPr>
            <a:spLocks noGrp="1"/>
          </p:cNvSpPr>
          <p:nvPr>
            <p:ph type="dt" sz="half" idx="10"/>
          </p:nvPr>
        </p:nvSpPr>
        <p:spPr/>
        <p:txBody>
          <a:bodyPr/>
          <a:lstStyle/>
          <a:p>
            <a:r>
              <a:rPr lang="en-US"/>
              <a:t>8/31/2017</a:t>
            </a:r>
            <a:endParaRPr lang="en-US" dirty="0"/>
          </a:p>
        </p:txBody>
      </p:sp>
    </p:spTree>
    <p:extLst>
      <p:ext uri="{BB962C8B-B14F-4D97-AF65-F5344CB8AC3E}">
        <p14:creationId xmlns:p14="http://schemas.microsoft.com/office/powerpoint/2010/main" val="425746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vertical 3">
            <a:extLst>
              <a:ext uri="{FF2B5EF4-FFF2-40B4-BE49-F238E27FC236}">
                <a16:creationId xmlns:a16="http://schemas.microsoft.com/office/drawing/2014/main" id="{40FB8B5F-D3FC-4BCF-AA64-B9BCFF26CC6C}"/>
              </a:ext>
            </a:extLst>
          </p:cNvPr>
          <p:cNvSpPr>
            <a:spLocks noGrp="1"/>
          </p:cNvSpPr>
          <p:nvPr>
            <p:ph type="body" orient="vert" idx="1"/>
          </p:nvPr>
        </p:nvSpPr>
        <p:spPr/>
        <p:txBody>
          <a:bodyPr>
            <a:normAutofit/>
          </a:bodyPr>
          <a:lstStyle/>
          <a:p>
            <a:r>
              <a:rPr lang="fr-FR" dirty="0"/>
              <a:t>Cable </a:t>
            </a:r>
            <a:r>
              <a:rPr lang="fr-FR" dirty="0" err="1"/>
              <a:t>assemblies</a:t>
            </a:r>
            <a:r>
              <a:rPr lang="fr-FR" dirty="0"/>
              <a:t> have </a:t>
            </a:r>
            <a:r>
              <a:rPr lang="fr-FR" dirty="0" err="1"/>
              <a:t>passed</a:t>
            </a:r>
            <a:r>
              <a:rPr lang="fr-FR" dirty="0"/>
              <a:t> </a:t>
            </a:r>
            <a:r>
              <a:rPr lang="fr-FR" dirty="0" err="1"/>
              <a:t>most</a:t>
            </a:r>
            <a:r>
              <a:rPr lang="fr-FR" dirty="0"/>
              <a:t> of tests, </a:t>
            </a:r>
            <a:r>
              <a:rPr lang="fr-FR" dirty="0" err="1"/>
              <a:t>surpassing</a:t>
            </a:r>
            <a:r>
              <a:rPr lang="fr-FR" dirty="0"/>
              <a:t> </a:t>
            </a:r>
            <a:r>
              <a:rPr lang="fr-FR" dirty="0" err="1"/>
              <a:t>our</a:t>
            </a:r>
            <a:r>
              <a:rPr lang="fr-FR" dirty="0"/>
              <a:t> expectations</a:t>
            </a:r>
          </a:p>
          <a:p>
            <a:endParaRPr lang="fr-FR" dirty="0"/>
          </a:p>
          <a:p>
            <a:r>
              <a:rPr lang="fr-FR" dirty="0"/>
              <a:t>Cable</a:t>
            </a:r>
          </a:p>
          <a:p>
            <a:pPr marL="742950" lvl="1" indent="-285750"/>
            <a:r>
              <a:rPr lang="en-GB" dirty="0"/>
              <a:t>Presented mechanical vulnerabilities during vibration tests</a:t>
            </a:r>
          </a:p>
          <a:p>
            <a:pPr marL="742950" lvl="1" indent="-285750"/>
            <a:r>
              <a:rPr lang="fr-FR" dirty="0"/>
              <a:t>Great </a:t>
            </a:r>
            <a:r>
              <a:rPr lang="fr-FR" dirty="0" err="1"/>
              <a:t>Flexibility</a:t>
            </a:r>
            <a:r>
              <a:rPr lang="fr-FR" dirty="0"/>
              <a:t> and </a:t>
            </a:r>
            <a:r>
              <a:rPr lang="fr-FR" dirty="0" err="1"/>
              <a:t>tractile</a:t>
            </a:r>
            <a:r>
              <a:rPr lang="fr-FR" dirty="0"/>
              <a:t> </a:t>
            </a:r>
            <a:r>
              <a:rPr lang="fr-FR" dirty="0" err="1"/>
              <a:t>strength</a:t>
            </a:r>
            <a:r>
              <a:rPr lang="fr-FR" dirty="0"/>
              <a:t>. </a:t>
            </a:r>
            <a:r>
              <a:rPr lang="fr-FR" dirty="0" err="1"/>
              <a:t>Exceptional</a:t>
            </a:r>
            <a:r>
              <a:rPr lang="fr-FR" dirty="0"/>
              <a:t> thermal endurance.</a:t>
            </a:r>
          </a:p>
          <a:p>
            <a:endParaRPr lang="fr-FR" dirty="0"/>
          </a:p>
          <a:p>
            <a:r>
              <a:rPr lang="fr-FR" dirty="0" err="1"/>
              <a:t>Connectors</a:t>
            </a:r>
            <a:r>
              <a:rPr lang="fr-FR" dirty="0"/>
              <a:t>  </a:t>
            </a:r>
          </a:p>
          <a:p>
            <a:pPr lvl="1"/>
            <a:r>
              <a:rPr lang="fr-FR" dirty="0" err="1"/>
              <a:t>Outstanding</a:t>
            </a:r>
            <a:r>
              <a:rPr lang="fr-FR" dirty="0"/>
              <a:t> </a:t>
            </a:r>
            <a:r>
              <a:rPr lang="fr-FR" dirty="0" err="1"/>
              <a:t>mechanical</a:t>
            </a:r>
            <a:r>
              <a:rPr lang="fr-FR" dirty="0"/>
              <a:t> and thermal endurance</a:t>
            </a:r>
          </a:p>
          <a:p>
            <a:pPr lvl="1"/>
            <a:r>
              <a:rPr lang="fr-FR" dirty="0"/>
              <a:t>Fast lock system </a:t>
            </a:r>
            <a:r>
              <a:rPr lang="en-US" dirty="0"/>
              <a:t>generates much more leakage at the interface than a screw-in system. </a:t>
            </a:r>
            <a:endParaRPr lang="fr-FR" dirty="0"/>
          </a:p>
        </p:txBody>
      </p:sp>
      <p:sp>
        <p:nvSpPr>
          <p:cNvPr id="2" name="Titre 1">
            <a:extLst>
              <a:ext uri="{FF2B5EF4-FFF2-40B4-BE49-F238E27FC236}">
                <a16:creationId xmlns:a16="http://schemas.microsoft.com/office/drawing/2014/main" id="{90253FF1-6154-4461-B027-2821D9EB4F23}"/>
              </a:ext>
            </a:extLst>
          </p:cNvPr>
          <p:cNvSpPr>
            <a:spLocks noGrp="1"/>
          </p:cNvSpPr>
          <p:nvPr>
            <p:ph type="title"/>
          </p:nvPr>
        </p:nvSpPr>
        <p:spPr/>
        <p:txBody>
          <a:bodyPr>
            <a:normAutofit/>
          </a:bodyPr>
          <a:lstStyle/>
          <a:p>
            <a:r>
              <a:rPr lang="fr-FR" dirty="0"/>
              <a:t>Test </a:t>
            </a:r>
            <a:r>
              <a:rPr lang="fr-FR" dirty="0" err="1"/>
              <a:t>reviews</a:t>
            </a:r>
            <a:endParaRPr lang="fr-FR" dirty="0"/>
          </a:p>
        </p:txBody>
      </p:sp>
    </p:spTree>
    <p:extLst>
      <p:ext uri="{BB962C8B-B14F-4D97-AF65-F5344CB8AC3E}">
        <p14:creationId xmlns:p14="http://schemas.microsoft.com/office/powerpoint/2010/main" val="3493607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vertical 4">
            <a:extLst>
              <a:ext uri="{FF2B5EF4-FFF2-40B4-BE49-F238E27FC236}">
                <a16:creationId xmlns:a16="http://schemas.microsoft.com/office/drawing/2014/main" id="{D758DA84-553B-4AC0-9890-EB80FA03AC76}"/>
              </a:ext>
            </a:extLst>
          </p:cNvPr>
          <p:cNvSpPr>
            <a:spLocks noGrp="1"/>
          </p:cNvSpPr>
          <p:nvPr>
            <p:ph type="body" orient="vert" idx="1"/>
          </p:nvPr>
        </p:nvSpPr>
        <p:spPr>
          <a:xfrm>
            <a:off x="748124" y="1026608"/>
            <a:ext cx="7767226" cy="4922671"/>
          </a:xfrm>
        </p:spPr>
        <p:txBody>
          <a:bodyPr>
            <a:normAutofit lnSpcReduction="10000"/>
          </a:bodyPr>
          <a:lstStyle/>
          <a:p>
            <a:endParaRPr lang="en-GB" dirty="0"/>
          </a:p>
          <a:p>
            <a:pPr lvl="0"/>
            <a:r>
              <a:rPr lang="fr-FR" dirty="0">
                <a:solidFill>
                  <a:srgbClr val="0070C0"/>
                </a:solidFill>
              </a:rPr>
              <a:t>Coaxial solution up to 110 GHz </a:t>
            </a:r>
            <a:r>
              <a:rPr lang="fr-FR" dirty="0" err="1">
                <a:solidFill>
                  <a:srgbClr val="0070C0"/>
                </a:solidFill>
              </a:rPr>
              <a:t>is</a:t>
            </a:r>
            <a:r>
              <a:rPr lang="fr-FR" dirty="0">
                <a:solidFill>
                  <a:srgbClr val="0070C0"/>
                </a:solidFill>
              </a:rPr>
              <a:t> </a:t>
            </a:r>
            <a:r>
              <a:rPr lang="fr-FR" dirty="0" err="1">
                <a:solidFill>
                  <a:srgbClr val="0070C0"/>
                </a:solidFill>
              </a:rPr>
              <a:t>really</a:t>
            </a:r>
            <a:r>
              <a:rPr lang="fr-FR" dirty="0">
                <a:solidFill>
                  <a:srgbClr val="0070C0"/>
                </a:solidFill>
              </a:rPr>
              <a:t> </a:t>
            </a:r>
            <a:r>
              <a:rPr lang="fr-FR" dirty="0" err="1">
                <a:solidFill>
                  <a:srgbClr val="0070C0"/>
                </a:solidFill>
              </a:rPr>
              <a:t>feasible</a:t>
            </a:r>
            <a:endParaRPr lang="fr-FR" dirty="0">
              <a:solidFill>
                <a:srgbClr val="0070C0"/>
              </a:solidFill>
            </a:endParaRPr>
          </a:p>
          <a:p>
            <a:pPr lvl="0"/>
            <a:endParaRPr lang="fr-FR" dirty="0"/>
          </a:p>
          <a:p>
            <a:pPr lvl="0"/>
            <a:r>
              <a:rPr lang="fr-FR" dirty="0"/>
              <a:t>To </a:t>
            </a:r>
            <a:r>
              <a:rPr lang="fr-FR" dirty="0" err="1"/>
              <a:t>achieve</a:t>
            </a:r>
            <a:r>
              <a:rPr lang="fr-FR" dirty="0"/>
              <a:t> TRL8</a:t>
            </a:r>
          </a:p>
          <a:p>
            <a:pPr lvl="1"/>
            <a:r>
              <a:rPr lang="fr-FR" sz="1700" dirty="0"/>
              <a:t>New design phase if </a:t>
            </a:r>
            <a:r>
              <a:rPr lang="fr-FR" sz="1700" dirty="0" err="1"/>
              <a:t>improvement</a:t>
            </a:r>
            <a:r>
              <a:rPr lang="fr-FR" sz="1700" dirty="0"/>
              <a:t> of RF </a:t>
            </a:r>
            <a:r>
              <a:rPr lang="fr-FR" sz="1700" dirty="0" err="1"/>
              <a:t>leakage</a:t>
            </a:r>
            <a:r>
              <a:rPr lang="fr-FR" sz="1700" dirty="0"/>
              <a:t> </a:t>
            </a:r>
            <a:r>
              <a:rPr lang="fr-FR" sz="1700" dirty="0" err="1"/>
              <a:t>is</a:t>
            </a:r>
            <a:r>
              <a:rPr lang="fr-FR" sz="1700" dirty="0"/>
              <a:t> </a:t>
            </a:r>
            <a:r>
              <a:rPr lang="fr-FR" sz="1700" dirty="0" err="1"/>
              <a:t>required</a:t>
            </a:r>
            <a:endParaRPr lang="fr-FR" sz="1700" dirty="0"/>
          </a:p>
          <a:p>
            <a:pPr lvl="1"/>
            <a:r>
              <a:rPr lang="fr-FR" sz="1700" dirty="0" err="1"/>
              <a:t>Industrialization</a:t>
            </a:r>
            <a:r>
              <a:rPr lang="fr-FR" sz="1700" dirty="0"/>
              <a:t> phase, supplier </a:t>
            </a:r>
            <a:r>
              <a:rPr lang="fr-FR" sz="1700" dirty="0" err="1"/>
              <a:t>analysis</a:t>
            </a:r>
            <a:r>
              <a:rPr lang="fr-FR" sz="1700" dirty="0"/>
              <a:t> for mass production </a:t>
            </a:r>
            <a:r>
              <a:rPr lang="fr-FR" sz="1700" dirty="0" err="1"/>
              <a:t>capability</a:t>
            </a:r>
            <a:r>
              <a:rPr lang="fr-FR" sz="1700" dirty="0"/>
              <a:t> </a:t>
            </a:r>
          </a:p>
          <a:p>
            <a:pPr lvl="1"/>
            <a:endParaRPr lang="fr-FR" sz="1700" dirty="0"/>
          </a:p>
          <a:p>
            <a:pPr lvl="0"/>
            <a:r>
              <a:rPr lang="fr-FR" dirty="0" err="1">
                <a:solidFill>
                  <a:srgbClr val="0070C0"/>
                </a:solidFill>
              </a:rPr>
              <a:t>Based</a:t>
            </a:r>
            <a:r>
              <a:rPr lang="fr-FR" dirty="0">
                <a:solidFill>
                  <a:srgbClr val="0070C0"/>
                </a:solidFill>
              </a:rPr>
              <a:t> on size of </a:t>
            </a:r>
            <a:r>
              <a:rPr lang="fr-FR" dirty="0" err="1">
                <a:solidFill>
                  <a:srgbClr val="0070C0"/>
                </a:solidFill>
              </a:rPr>
              <a:t>market</a:t>
            </a:r>
            <a:r>
              <a:rPr lang="fr-FR" dirty="0">
                <a:solidFill>
                  <a:srgbClr val="0070C0"/>
                </a:solidFill>
              </a:rPr>
              <a:t>, </a:t>
            </a:r>
            <a:r>
              <a:rPr lang="fr-FR" dirty="0" err="1">
                <a:solidFill>
                  <a:srgbClr val="0070C0"/>
                </a:solidFill>
              </a:rPr>
              <a:t>is</a:t>
            </a:r>
            <a:r>
              <a:rPr lang="fr-FR" dirty="0">
                <a:solidFill>
                  <a:srgbClr val="0070C0"/>
                </a:solidFill>
              </a:rPr>
              <a:t> </a:t>
            </a:r>
            <a:r>
              <a:rPr lang="fr-FR" dirty="0" err="1">
                <a:solidFill>
                  <a:srgbClr val="0070C0"/>
                </a:solidFill>
              </a:rPr>
              <a:t>it</a:t>
            </a:r>
            <a:r>
              <a:rPr lang="fr-FR" dirty="0">
                <a:solidFill>
                  <a:srgbClr val="0070C0"/>
                </a:solidFill>
              </a:rPr>
              <a:t> relevant to </a:t>
            </a:r>
            <a:r>
              <a:rPr lang="fr-FR" dirty="0" err="1">
                <a:solidFill>
                  <a:srgbClr val="0070C0"/>
                </a:solidFill>
              </a:rPr>
              <a:t>get</a:t>
            </a:r>
            <a:r>
              <a:rPr lang="fr-FR" dirty="0">
                <a:solidFill>
                  <a:srgbClr val="0070C0"/>
                </a:solidFill>
              </a:rPr>
              <a:t> 2 </a:t>
            </a:r>
            <a:r>
              <a:rPr lang="fr-FR" dirty="0" err="1">
                <a:solidFill>
                  <a:srgbClr val="0070C0"/>
                </a:solidFill>
              </a:rPr>
              <a:t>different</a:t>
            </a:r>
            <a:r>
              <a:rPr lang="fr-FR" dirty="0">
                <a:solidFill>
                  <a:srgbClr val="0070C0"/>
                </a:solidFill>
              </a:rPr>
              <a:t> interfaces to cover </a:t>
            </a:r>
            <a:r>
              <a:rPr lang="fr-FR" dirty="0" err="1">
                <a:solidFill>
                  <a:srgbClr val="0070C0"/>
                </a:solidFill>
              </a:rPr>
              <a:t>same</a:t>
            </a:r>
            <a:r>
              <a:rPr lang="fr-FR" dirty="0">
                <a:solidFill>
                  <a:srgbClr val="0070C0"/>
                </a:solidFill>
              </a:rPr>
              <a:t> </a:t>
            </a:r>
            <a:r>
              <a:rPr lang="fr-FR" dirty="0" err="1">
                <a:solidFill>
                  <a:srgbClr val="0070C0"/>
                </a:solidFill>
              </a:rPr>
              <a:t>need</a:t>
            </a:r>
            <a:r>
              <a:rPr lang="fr-FR" dirty="0">
                <a:solidFill>
                  <a:srgbClr val="0070C0"/>
                </a:solidFill>
              </a:rPr>
              <a:t> ? </a:t>
            </a:r>
          </a:p>
          <a:p>
            <a:pPr lvl="1"/>
            <a:r>
              <a:rPr lang="fr-FR" sz="1700" dirty="0"/>
              <a:t>It </a:t>
            </a:r>
            <a:r>
              <a:rPr lang="fr-FR" sz="1700" dirty="0" err="1"/>
              <a:t>reduces</a:t>
            </a:r>
            <a:r>
              <a:rPr lang="fr-FR" sz="1700" dirty="0"/>
              <a:t> the volume and </a:t>
            </a:r>
            <a:r>
              <a:rPr lang="fr-FR" sz="1700" dirty="0" err="1"/>
              <a:t>increases</a:t>
            </a:r>
            <a:r>
              <a:rPr lang="fr-FR" sz="1700" dirty="0"/>
              <a:t> the </a:t>
            </a:r>
            <a:r>
              <a:rPr lang="fr-FR" sz="1700" dirty="0" err="1"/>
              <a:t>costs</a:t>
            </a:r>
            <a:endParaRPr lang="fr-FR" sz="1700" dirty="0"/>
          </a:p>
          <a:p>
            <a:pPr lvl="1"/>
            <a:r>
              <a:rPr lang="fr-FR" sz="1700" dirty="0"/>
              <a:t>The time </a:t>
            </a:r>
            <a:r>
              <a:rPr lang="fr-FR" sz="1700" dirty="0" err="1"/>
              <a:t>saving</a:t>
            </a:r>
            <a:r>
              <a:rPr lang="fr-FR" sz="1700" dirty="0"/>
              <a:t> for </a:t>
            </a:r>
            <a:r>
              <a:rPr lang="fr-FR" sz="1700" dirty="0" err="1"/>
              <a:t>integration</a:t>
            </a:r>
            <a:r>
              <a:rPr lang="fr-FR" sz="1700" dirty="0"/>
              <a:t> </a:t>
            </a:r>
            <a:r>
              <a:rPr lang="fr-FR" sz="1700" dirty="0" err="1"/>
              <a:t>won’t</a:t>
            </a:r>
            <a:r>
              <a:rPr lang="fr-FR" sz="1700" dirty="0"/>
              <a:t> </a:t>
            </a:r>
            <a:r>
              <a:rPr lang="fr-FR" sz="1700" dirty="0" err="1"/>
              <a:t>compensate</a:t>
            </a:r>
            <a:r>
              <a:rPr lang="fr-FR" sz="1700" dirty="0"/>
              <a:t> the </a:t>
            </a:r>
            <a:r>
              <a:rPr lang="fr-FR" sz="1700" dirty="0" err="1"/>
              <a:t>additional</a:t>
            </a:r>
            <a:r>
              <a:rPr lang="fr-FR" sz="1700" dirty="0"/>
              <a:t> </a:t>
            </a:r>
            <a:r>
              <a:rPr lang="fr-FR" sz="1700" dirty="0" err="1"/>
              <a:t>costs</a:t>
            </a:r>
            <a:endParaRPr lang="fr-FR" sz="1700" dirty="0"/>
          </a:p>
          <a:p>
            <a:pPr lvl="1"/>
            <a:r>
              <a:rPr lang="fr-FR" sz="1700" dirty="0" err="1"/>
              <a:t>Other</a:t>
            </a:r>
            <a:r>
              <a:rPr lang="fr-FR" sz="1700" dirty="0"/>
              <a:t> </a:t>
            </a:r>
            <a:r>
              <a:rPr lang="fr-FR" sz="1700" dirty="0" err="1"/>
              <a:t>markets</a:t>
            </a:r>
            <a:r>
              <a:rPr lang="fr-FR" sz="1700" dirty="0"/>
              <a:t> </a:t>
            </a:r>
            <a:r>
              <a:rPr lang="fr-FR" sz="1700" dirty="0" err="1"/>
              <a:t>need</a:t>
            </a:r>
            <a:r>
              <a:rPr lang="fr-FR" sz="1700" dirty="0"/>
              <a:t> </a:t>
            </a:r>
            <a:r>
              <a:rPr lang="fr-FR" sz="1700" dirty="0" err="1"/>
              <a:t>standardization</a:t>
            </a:r>
            <a:endParaRPr lang="fr-FR" sz="1700" dirty="0"/>
          </a:p>
          <a:p>
            <a:pPr marL="0" indent="0">
              <a:buNone/>
            </a:pPr>
            <a:r>
              <a:rPr lang="fr-FR" dirty="0"/>
              <a:t>	</a:t>
            </a:r>
          </a:p>
          <a:p>
            <a:r>
              <a:rPr lang="fr-FR" dirty="0">
                <a:solidFill>
                  <a:srgbClr val="0070C0"/>
                </a:solidFill>
              </a:rPr>
              <a:t>NEXT STEP </a:t>
            </a:r>
            <a:r>
              <a:rPr lang="fr-FR" dirty="0"/>
              <a:t>: </a:t>
            </a:r>
            <a:r>
              <a:rPr lang="fr-FR" dirty="0" err="1"/>
              <a:t>could</a:t>
            </a:r>
            <a:r>
              <a:rPr lang="fr-FR" dirty="0"/>
              <a:t> </a:t>
            </a:r>
            <a:r>
              <a:rPr lang="fr-FR" dirty="0" err="1"/>
              <a:t>be</a:t>
            </a:r>
            <a:r>
              <a:rPr lang="fr-FR" dirty="0"/>
              <a:t> more relevant to </a:t>
            </a:r>
            <a:r>
              <a:rPr lang="fr-FR" dirty="0" err="1"/>
              <a:t>qualify</a:t>
            </a:r>
            <a:r>
              <a:rPr lang="fr-FR" dirty="0"/>
              <a:t> for </a:t>
            </a:r>
            <a:r>
              <a:rPr lang="fr-FR" dirty="0" err="1"/>
              <a:t>space</a:t>
            </a:r>
            <a:r>
              <a:rPr lang="fr-FR" dirty="0"/>
              <a:t> (go to TRL8) a 110 GHz solution </a:t>
            </a:r>
            <a:r>
              <a:rPr lang="fr-FR" dirty="0" err="1"/>
              <a:t>with</a:t>
            </a:r>
            <a:r>
              <a:rPr lang="fr-FR" dirty="0"/>
              <a:t> standard 1 mm interface (</a:t>
            </a:r>
            <a:r>
              <a:rPr lang="fr-FR" dirty="0" err="1"/>
              <a:t>screw</a:t>
            </a:r>
            <a:r>
              <a:rPr lang="fr-FR" dirty="0"/>
              <a:t>-in) !</a:t>
            </a:r>
          </a:p>
          <a:p>
            <a:endParaRPr lang="fr-FR" dirty="0"/>
          </a:p>
        </p:txBody>
      </p:sp>
      <p:sp>
        <p:nvSpPr>
          <p:cNvPr id="2" name="Titre 1">
            <a:extLst>
              <a:ext uri="{FF2B5EF4-FFF2-40B4-BE49-F238E27FC236}">
                <a16:creationId xmlns:a16="http://schemas.microsoft.com/office/drawing/2014/main" id="{B8F2B581-2EE0-4163-8C1F-B79C5C7697CA}"/>
              </a:ext>
            </a:extLst>
          </p:cNvPr>
          <p:cNvSpPr>
            <a:spLocks noGrp="1"/>
          </p:cNvSpPr>
          <p:nvPr>
            <p:ph type="title"/>
          </p:nvPr>
        </p:nvSpPr>
        <p:spPr/>
        <p:txBody>
          <a:bodyPr>
            <a:normAutofit/>
          </a:bodyPr>
          <a:lstStyle/>
          <a:p>
            <a:r>
              <a:rPr lang="fr-FR" dirty="0"/>
              <a:t>Conclusion</a:t>
            </a:r>
          </a:p>
        </p:txBody>
      </p:sp>
    </p:spTree>
    <p:extLst>
      <p:ext uri="{BB962C8B-B14F-4D97-AF65-F5344CB8AC3E}">
        <p14:creationId xmlns:p14="http://schemas.microsoft.com/office/powerpoint/2010/main" val="505171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8650" y="1700808"/>
            <a:ext cx="7886700" cy="4382509"/>
          </a:xfrm>
        </p:spPr>
        <p:txBody>
          <a:bodyPr>
            <a:noAutofit/>
          </a:bodyPr>
          <a:lstStyle/>
          <a:p>
            <a:r>
              <a:rPr lang="en-US" sz="2400" dirty="0"/>
              <a:t>THANKS for your attention </a:t>
            </a:r>
          </a:p>
          <a:p>
            <a:r>
              <a:rPr lang="en-US" sz="2400" dirty="0"/>
              <a:t>And special </a:t>
            </a:r>
            <a:r>
              <a:rPr lang="fr-FR" sz="2400" dirty="0" err="1"/>
              <a:t>thanks</a:t>
            </a:r>
            <a:r>
              <a:rPr lang="fr-FR" sz="2400" dirty="0"/>
              <a:t> to LEO and JOAQUIN for </a:t>
            </a:r>
            <a:r>
              <a:rPr lang="fr-FR" sz="2400" dirty="0" err="1"/>
              <a:t>their</a:t>
            </a:r>
            <a:r>
              <a:rPr lang="fr-FR" sz="2400" dirty="0"/>
              <a:t> support </a:t>
            </a:r>
            <a:r>
              <a:rPr lang="fr-FR" sz="2400" dirty="0" err="1"/>
              <a:t>during</a:t>
            </a:r>
            <a:r>
              <a:rPr lang="fr-FR" sz="2400" dirty="0"/>
              <a:t> the </a:t>
            </a:r>
            <a:r>
              <a:rPr lang="fr-FR" sz="2400" dirty="0" err="1"/>
              <a:t>project</a:t>
            </a:r>
            <a:endParaRPr lang="fr-FR" sz="2400" dirty="0"/>
          </a:p>
          <a:p>
            <a:endParaRPr lang="fr-FR" sz="2400" dirty="0"/>
          </a:p>
          <a:p>
            <a:r>
              <a:rPr lang="fr-FR" sz="2400" dirty="0"/>
              <a:t>Great collaboration </a:t>
            </a:r>
            <a:r>
              <a:rPr lang="fr-FR" sz="2400" dirty="0" err="1"/>
              <a:t>between</a:t>
            </a:r>
            <a:r>
              <a:rPr lang="fr-FR" sz="2400" dirty="0"/>
              <a:t> RADIALL and AXON</a:t>
            </a:r>
          </a:p>
          <a:p>
            <a:endParaRPr lang="fr-FR" sz="2400" dirty="0"/>
          </a:p>
          <a:p>
            <a:pPr lvl="1"/>
            <a:r>
              <a:rPr lang="fr-FR" sz="1600" dirty="0" err="1">
                <a:solidFill>
                  <a:schemeClr val="bg1"/>
                </a:solidFill>
              </a:rPr>
              <a:t>Radiall</a:t>
            </a:r>
            <a:r>
              <a:rPr lang="fr-FR" sz="1600" dirty="0">
                <a:solidFill>
                  <a:schemeClr val="bg1"/>
                </a:solidFill>
              </a:rPr>
              <a:t> CTA and CHR team</a:t>
            </a:r>
          </a:p>
          <a:p>
            <a:pPr lvl="2"/>
            <a:r>
              <a:rPr lang="fr-FR" sz="1600" dirty="0">
                <a:solidFill>
                  <a:schemeClr val="bg1"/>
                </a:solidFill>
              </a:rPr>
              <a:t>Richard </a:t>
            </a:r>
            <a:r>
              <a:rPr lang="fr-FR" sz="1600" dirty="0" err="1">
                <a:solidFill>
                  <a:schemeClr val="bg1"/>
                </a:solidFill>
              </a:rPr>
              <a:t>Enquebecq</a:t>
            </a:r>
            <a:r>
              <a:rPr lang="fr-FR" sz="1600" dirty="0">
                <a:solidFill>
                  <a:schemeClr val="bg1"/>
                </a:solidFill>
              </a:rPr>
              <a:t>, Gregory Savage, Claude Brocheton, Christophe </a:t>
            </a:r>
            <a:r>
              <a:rPr lang="fr-FR" sz="1600" dirty="0" err="1">
                <a:solidFill>
                  <a:schemeClr val="bg1"/>
                </a:solidFill>
              </a:rPr>
              <a:t>Meynier</a:t>
            </a:r>
            <a:r>
              <a:rPr lang="fr-FR" sz="1600" dirty="0">
                <a:solidFill>
                  <a:schemeClr val="bg1"/>
                </a:solidFill>
              </a:rPr>
              <a:t>, Fabrice Bernard, Jean-Philippe Dupont, Didier </a:t>
            </a:r>
            <a:r>
              <a:rPr lang="fr-FR" sz="1600" dirty="0" err="1">
                <a:solidFill>
                  <a:schemeClr val="bg1"/>
                </a:solidFill>
              </a:rPr>
              <a:t>Baffert</a:t>
            </a:r>
            <a:r>
              <a:rPr lang="fr-FR" sz="1600" dirty="0">
                <a:solidFill>
                  <a:schemeClr val="bg1"/>
                </a:solidFill>
              </a:rPr>
              <a:t>, Olivier </a:t>
            </a:r>
            <a:r>
              <a:rPr lang="fr-FR" sz="1600" dirty="0" err="1">
                <a:solidFill>
                  <a:schemeClr val="bg1"/>
                </a:solidFill>
              </a:rPr>
              <a:t>Lefouler</a:t>
            </a:r>
            <a:r>
              <a:rPr lang="fr-FR" sz="1600" dirty="0">
                <a:solidFill>
                  <a:schemeClr val="bg1"/>
                </a:solidFill>
              </a:rPr>
              <a:t>, </a:t>
            </a:r>
            <a:r>
              <a:rPr lang="fr-FR" sz="1600" dirty="0" err="1">
                <a:solidFill>
                  <a:schemeClr val="bg1"/>
                </a:solidFill>
              </a:rPr>
              <a:t>Sebastien</a:t>
            </a:r>
            <a:r>
              <a:rPr lang="fr-FR" sz="1600" dirty="0">
                <a:solidFill>
                  <a:schemeClr val="bg1"/>
                </a:solidFill>
              </a:rPr>
              <a:t> </a:t>
            </a:r>
            <a:r>
              <a:rPr lang="fr-FR" sz="1600" dirty="0" err="1">
                <a:solidFill>
                  <a:schemeClr val="bg1"/>
                </a:solidFill>
              </a:rPr>
              <a:t>Bernardeau</a:t>
            </a:r>
            <a:endParaRPr lang="fr-FR" sz="1600" dirty="0">
              <a:solidFill>
                <a:schemeClr val="bg1"/>
              </a:solidFill>
            </a:endParaRPr>
          </a:p>
          <a:p>
            <a:pPr lvl="1"/>
            <a:r>
              <a:rPr lang="fr-FR" sz="1600" dirty="0" err="1">
                <a:solidFill>
                  <a:schemeClr val="bg1"/>
                </a:solidFill>
              </a:rPr>
              <a:t>Axon</a:t>
            </a:r>
            <a:r>
              <a:rPr lang="fr-FR" sz="1600" dirty="0">
                <a:solidFill>
                  <a:schemeClr val="bg1"/>
                </a:solidFill>
              </a:rPr>
              <a:t> </a:t>
            </a:r>
            <a:r>
              <a:rPr lang="fr-FR" sz="1600" dirty="0" err="1">
                <a:solidFill>
                  <a:schemeClr val="bg1"/>
                </a:solidFill>
              </a:rPr>
              <a:t>cable</a:t>
            </a:r>
            <a:r>
              <a:rPr lang="fr-FR" sz="1600" dirty="0">
                <a:solidFill>
                  <a:schemeClr val="bg1"/>
                </a:solidFill>
              </a:rPr>
              <a:t> team</a:t>
            </a:r>
          </a:p>
          <a:p>
            <a:pPr lvl="2"/>
            <a:r>
              <a:rPr lang="fr-FR" sz="1600" dirty="0">
                <a:solidFill>
                  <a:schemeClr val="bg1"/>
                </a:solidFill>
              </a:rPr>
              <a:t>Lindsay </a:t>
            </a:r>
            <a:r>
              <a:rPr lang="fr-FR" sz="1600" dirty="0" err="1">
                <a:solidFill>
                  <a:schemeClr val="bg1"/>
                </a:solidFill>
              </a:rPr>
              <a:t>Turot</a:t>
            </a:r>
            <a:r>
              <a:rPr lang="fr-FR" sz="1600" dirty="0">
                <a:solidFill>
                  <a:schemeClr val="bg1"/>
                </a:solidFill>
              </a:rPr>
              <a:t>, Xavier </a:t>
            </a:r>
            <a:r>
              <a:rPr lang="fr-FR" sz="1600" dirty="0" err="1">
                <a:solidFill>
                  <a:schemeClr val="bg1"/>
                </a:solidFill>
              </a:rPr>
              <a:t>Ziffel</a:t>
            </a:r>
            <a:r>
              <a:rPr lang="fr-FR" sz="1600" dirty="0">
                <a:solidFill>
                  <a:schemeClr val="bg1"/>
                </a:solidFill>
              </a:rPr>
              <a:t>, Mohamed </a:t>
            </a:r>
            <a:r>
              <a:rPr lang="fr-FR" sz="1600" dirty="0" err="1">
                <a:solidFill>
                  <a:schemeClr val="bg1"/>
                </a:solidFill>
              </a:rPr>
              <a:t>Benahmed</a:t>
            </a:r>
            <a:r>
              <a:rPr lang="fr-FR" sz="1600" dirty="0">
                <a:solidFill>
                  <a:schemeClr val="bg1"/>
                </a:solidFill>
              </a:rPr>
              <a:t>, Emilien Fournaise, </a:t>
            </a:r>
            <a:r>
              <a:rPr lang="fr-FR" sz="1600" dirty="0" err="1">
                <a:solidFill>
                  <a:schemeClr val="bg1"/>
                </a:solidFill>
              </a:rPr>
              <a:t>Stephanie</a:t>
            </a:r>
            <a:r>
              <a:rPr lang="fr-FR" sz="1600" dirty="0">
                <a:solidFill>
                  <a:schemeClr val="bg1"/>
                </a:solidFill>
              </a:rPr>
              <a:t> </a:t>
            </a:r>
            <a:r>
              <a:rPr lang="fr-FR" sz="1600" dirty="0" err="1">
                <a:solidFill>
                  <a:schemeClr val="bg1"/>
                </a:solidFill>
              </a:rPr>
              <a:t>Geas</a:t>
            </a:r>
            <a:endParaRPr lang="fr-FR" sz="1600" dirty="0">
              <a:solidFill>
                <a:schemeClr val="bg1"/>
              </a:solidFill>
            </a:endParaRPr>
          </a:p>
          <a:p>
            <a:endParaRPr lang="en-US" sz="2000" dirty="0"/>
          </a:p>
          <a:p>
            <a:endParaRPr lang="en-US" sz="2000" dirty="0"/>
          </a:p>
        </p:txBody>
      </p:sp>
    </p:spTree>
    <p:extLst>
      <p:ext uri="{BB962C8B-B14F-4D97-AF65-F5344CB8AC3E}">
        <p14:creationId xmlns:p14="http://schemas.microsoft.com/office/powerpoint/2010/main" val="173519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vertical 1"/>
          <p:cNvSpPr>
            <a:spLocks noGrp="1"/>
          </p:cNvSpPr>
          <p:nvPr>
            <p:ph type="body" orient="vert" idx="1"/>
          </p:nvPr>
        </p:nvSpPr>
        <p:spPr/>
        <p:txBody>
          <a:bodyPr>
            <a:normAutofit fontScale="85000" lnSpcReduction="20000"/>
          </a:bodyPr>
          <a:lstStyle/>
          <a:p>
            <a:r>
              <a:rPr lang="en-US" dirty="0"/>
              <a:t>This study aims to develop the new fast-lock interconnection open-standard which will cover the interconnection needed for the satellite RF system up to the W-band (110 GHz)</a:t>
            </a:r>
            <a:endParaRPr lang="en-GB" dirty="0"/>
          </a:p>
          <a:p>
            <a:endParaRPr lang="en-GB" dirty="0"/>
          </a:p>
          <a:p>
            <a:pPr lvl="1"/>
            <a:r>
              <a:rPr lang="en-GB" dirty="0" err="1"/>
              <a:t>Radiall</a:t>
            </a:r>
            <a:r>
              <a:rPr lang="en-GB" dirty="0"/>
              <a:t> will develop the most relevant fast lock solution , especially adapted for a use in the W-band.</a:t>
            </a:r>
          </a:p>
          <a:p>
            <a:pPr lvl="1"/>
            <a:endParaRPr lang="en-GB" dirty="0"/>
          </a:p>
          <a:p>
            <a:pPr lvl="1"/>
            <a:r>
              <a:rPr lang="en-GB" dirty="0"/>
              <a:t>AXON will design a robust cable with optimized performances up to W-Band</a:t>
            </a:r>
          </a:p>
          <a:p>
            <a:pPr lvl="1"/>
            <a:endParaRPr lang="en-GB" dirty="0"/>
          </a:p>
          <a:p>
            <a:pPr lvl="1"/>
            <a:r>
              <a:rPr lang="en-GB" dirty="0"/>
              <a:t>AXON and RADIALL will collaborate to develop and optimize the cable assembly</a:t>
            </a:r>
          </a:p>
          <a:p>
            <a:pPr lvl="1"/>
            <a:endParaRPr lang="en-GB" dirty="0"/>
          </a:p>
          <a:p>
            <a:pPr lvl="1"/>
            <a:r>
              <a:rPr lang="en-GB" dirty="0"/>
              <a:t>AXON will perform the cable assembly evaluation while </a:t>
            </a:r>
            <a:r>
              <a:rPr lang="en-GB" dirty="0" err="1"/>
              <a:t>Radiall</a:t>
            </a:r>
            <a:r>
              <a:rPr lang="en-GB" dirty="0"/>
              <a:t> will evaluate the connector itself</a:t>
            </a:r>
          </a:p>
          <a:p>
            <a:endParaRPr lang="en-GB" dirty="0"/>
          </a:p>
          <a:p>
            <a:r>
              <a:rPr lang="en-GB" dirty="0"/>
              <a:t>Duration of the project: 24 months</a:t>
            </a:r>
          </a:p>
          <a:p>
            <a:r>
              <a:rPr lang="en-GB" dirty="0"/>
              <a:t>TARGET : up toTRL4  =&gt; proof of concept technology</a:t>
            </a:r>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en-GB" dirty="0"/>
          </a:p>
        </p:txBody>
      </p:sp>
      <p:sp>
        <p:nvSpPr>
          <p:cNvPr id="3" name="Titre 2"/>
          <p:cNvSpPr>
            <a:spLocks noGrp="1"/>
          </p:cNvSpPr>
          <p:nvPr>
            <p:ph type="title"/>
          </p:nvPr>
        </p:nvSpPr>
        <p:spPr/>
        <p:txBody>
          <a:bodyPr/>
          <a:lstStyle/>
          <a:p>
            <a:r>
              <a:rPr lang="en-GB"/>
              <a:t>Introduction</a:t>
            </a:r>
            <a:endParaRPr lang="en-GB" dirty="0"/>
          </a:p>
        </p:txBody>
      </p:sp>
    </p:spTree>
    <p:extLst>
      <p:ext uri="{BB962C8B-B14F-4D97-AF65-F5344CB8AC3E}">
        <p14:creationId xmlns:p14="http://schemas.microsoft.com/office/powerpoint/2010/main" val="372257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1C83F-D77F-4108-892D-2B5CE1A0674E}"/>
              </a:ext>
            </a:extLst>
          </p:cNvPr>
          <p:cNvSpPr>
            <a:spLocks noGrp="1"/>
          </p:cNvSpPr>
          <p:nvPr>
            <p:ph type="title"/>
          </p:nvPr>
        </p:nvSpPr>
        <p:spPr/>
        <p:txBody>
          <a:bodyPr>
            <a:normAutofit fontScale="90000"/>
          </a:bodyPr>
          <a:lstStyle/>
          <a:p>
            <a:r>
              <a:rPr lang="fr-FR" dirty="0"/>
              <a:t>WP1 : End-User feedback and </a:t>
            </a:r>
            <a:r>
              <a:rPr lang="fr-FR" dirty="0" err="1"/>
              <a:t>Review</a:t>
            </a:r>
            <a:r>
              <a:rPr lang="fr-FR" dirty="0"/>
              <a:t> of </a:t>
            </a:r>
            <a:r>
              <a:rPr lang="fr-FR" dirty="0" err="1"/>
              <a:t>Existing</a:t>
            </a:r>
            <a:r>
              <a:rPr lang="fr-FR" dirty="0"/>
              <a:t> solutions</a:t>
            </a:r>
          </a:p>
        </p:txBody>
      </p:sp>
      <p:sp>
        <p:nvSpPr>
          <p:cNvPr id="3" name="Espace réservé de la date 2">
            <a:extLst>
              <a:ext uri="{FF2B5EF4-FFF2-40B4-BE49-F238E27FC236}">
                <a16:creationId xmlns:a16="http://schemas.microsoft.com/office/drawing/2014/main" id="{132731AE-AC87-4E4B-9F6A-15857F1B4883}"/>
              </a:ext>
            </a:extLst>
          </p:cNvPr>
          <p:cNvSpPr>
            <a:spLocks noGrp="1"/>
          </p:cNvSpPr>
          <p:nvPr>
            <p:ph type="dt" sz="half" idx="10"/>
          </p:nvPr>
        </p:nvSpPr>
        <p:spPr/>
        <p:txBody>
          <a:bodyPr/>
          <a:lstStyle/>
          <a:p>
            <a:r>
              <a:rPr lang="en-US"/>
              <a:t>8/31/2017</a:t>
            </a:r>
            <a:endParaRPr lang="en-US" dirty="0"/>
          </a:p>
        </p:txBody>
      </p:sp>
    </p:spTree>
    <p:extLst>
      <p:ext uri="{BB962C8B-B14F-4D97-AF65-F5344CB8AC3E}">
        <p14:creationId xmlns:p14="http://schemas.microsoft.com/office/powerpoint/2010/main" val="45648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B74AAF-FA18-4C92-A292-4CDF5C34F461}"/>
              </a:ext>
            </a:extLst>
          </p:cNvPr>
          <p:cNvSpPr>
            <a:spLocks noGrp="1"/>
          </p:cNvSpPr>
          <p:nvPr>
            <p:ph type="title"/>
          </p:nvPr>
        </p:nvSpPr>
        <p:spPr>
          <a:xfrm>
            <a:off x="827584" y="365126"/>
            <a:ext cx="7767226" cy="661483"/>
          </a:xfrm>
        </p:spPr>
        <p:txBody>
          <a:bodyPr>
            <a:normAutofit fontScale="90000"/>
          </a:bodyPr>
          <a:lstStyle/>
          <a:p>
            <a:r>
              <a:rPr lang="fr-FR" dirty="0"/>
              <a:t>WP1 : End-User feedback and </a:t>
            </a:r>
            <a:r>
              <a:rPr lang="fr-FR" dirty="0" err="1"/>
              <a:t>Review</a:t>
            </a:r>
            <a:r>
              <a:rPr lang="fr-FR" dirty="0"/>
              <a:t> of </a:t>
            </a:r>
            <a:r>
              <a:rPr lang="fr-FR" dirty="0" err="1"/>
              <a:t>Existing</a:t>
            </a:r>
            <a:r>
              <a:rPr lang="fr-FR" dirty="0"/>
              <a:t> solutions</a:t>
            </a:r>
          </a:p>
        </p:txBody>
      </p:sp>
      <p:sp>
        <p:nvSpPr>
          <p:cNvPr id="4" name="Espace réservé de la date 3"/>
          <p:cNvSpPr>
            <a:spLocks noGrp="1"/>
          </p:cNvSpPr>
          <p:nvPr>
            <p:ph type="dt" sz="half" idx="10"/>
          </p:nvPr>
        </p:nvSpPr>
        <p:spPr/>
        <p:txBody>
          <a:bodyPr/>
          <a:lstStyle/>
          <a:p>
            <a:fld id="{B83ECAF3-4B7D-4B9E-B1E6-E1D8FF285C77}" type="datetime4">
              <a:rPr lang="fr-FR" smtClean="0"/>
              <a:pPr/>
              <a:t>16 octobre 2024</a:t>
            </a:fld>
            <a:endParaRPr lang="fr-FR" dirty="0"/>
          </a:p>
        </p:txBody>
      </p:sp>
      <p:sp>
        <p:nvSpPr>
          <p:cNvPr id="5" name="Espace réservé du numéro de diapositive 4"/>
          <p:cNvSpPr>
            <a:spLocks noGrp="1"/>
          </p:cNvSpPr>
          <p:nvPr>
            <p:ph type="sldNum" sz="quarter" idx="4294967295"/>
          </p:nvPr>
        </p:nvSpPr>
        <p:spPr>
          <a:xfrm>
            <a:off x="7086600" y="6356350"/>
            <a:ext cx="2057400" cy="365125"/>
          </a:xfrm>
          <a:prstGeom prst="rect">
            <a:avLst/>
          </a:prstGeom>
        </p:spPr>
        <p:txBody>
          <a:bodyPr/>
          <a:lstStyle/>
          <a:p>
            <a:pPr defTabSz="685800"/>
            <a:fld id="{9AFE08DF-17E1-4A52-883B-24A93719D208}" type="slidenum">
              <a:rPr lang="fr-FR">
                <a:solidFill>
                  <a:prstClr val="black">
                    <a:tint val="75000"/>
                  </a:prstClr>
                </a:solidFill>
                <a:latin typeface="Calibri" panose="020F0502020204030204"/>
              </a:rPr>
              <a:pPr defTabSz="685800"/>
              <a:t>5</a:t>
            </a:fld>
            <a:endParaRPr lang="fr-FR" dirty="0">
              <a:solidFill>
                <a:prstClr val="black">
                  <a:tint val="75000"/>
                </a:prstClr>
              </a:solidFill>
              <a:latin typeface="Calibri" panose="020F0502020204030204"/>
            </a:endParaRPr>
          </a:p>
        </p:txBody>
      </p:sp>
      <p:graphicFrame>
        <p:nvGraphicFramePr>
          <p:cNvPr id="6" name="Tableau 5"/>
          <p:cNvGraphicFramePr>
            <a:graphicFrameLocks noGrp="1"/>
          </p:cNvGraphicFramePr>
          <p:nvPr>
            <p:extLst>
              <p:ext uri="{D42A27DB-BD31-4B8C-83A1-F6EECF244321}">
                <p14:modId xmlns:p14="http://schemas.microsoft.com/office/powerpoint/2010/main" val="216499506"/>
              </p:ext>
            </p:extLst>
          </p:nvPr>
        </p:nvGraphicFramePr>
        <p:xfrm>
          <a:off x="283129" y="1637423"/>
          <a:ext cx="8739230" cy="4003429"/>
        </p:xfrm>
        <a:graphic>
          <a:graphicData uri="http://schemas.openxmlformats.org/drawingml/2006/table">
            <a:tbl>
              <a:tblPr firstRow="1" bandRow="1">
                <a:tableStyleId>{5C22544A-7EE6-4342-B048-85BDC9FD1C3A}</a:tableStyleId>
              </a:tblPr>
              <a:tblGrid>
                <a:gridCol w="1824605">
                  <a:extLst>
                    <a:ext uri="{9D8B030D-6E8A-4147-A177-3AD203B41FA5}">
                      <a16:colId xmlns:a16="http://schemas.microsoft.com/office/drawing/2014/main" val="458065082"/>
                    </a:ext>
                  </a:extLst>
                </a:gridCol>
                <a:gridCol w="2384570">
                  <a:extLst>
                    <a:ext uri="{9D8B030D-6E8A-4147-A177-3AD203B41FA5}">
                      <a16:colId xmlns:a16="http://schemas.microsoft.com/office/drawing/2014/main" val="2038149410"/>
                    </a:ext>
                  </a:extLst>
                </a:gridCol>
                <a:gridCol w="4530055">
                  <a:extLst>
                    <a:ext uri="{9D8B030D-6E8A-4147-A177-3AD203B41FA5}">
                      <a16:colId xmlns:a16="http://schemas.microsoft.com/office/drawing/2014/main" val="2410882220"/>
                    </a:ext>
                  </a:extLst>
                </a:gridCol>
              </a:tblGrid>
              <a:tr h="534709">
                <a:tc>
                  <a:txBody>
                    <a:bodyPr/>
                    <a:lstStyle/>
                    <a:p>
                      <a:pPr algn="ctr"/>
                      <a:r>
                        <a:rPr lang="fr-FR" sz="2100" b="1" dirty="0"/>
                        <a:t>Topic</a:t>
                      </a:r>
                    </a:p>
                  </a:txBody>
                  <a:tcPr marL="68580" marR="68580" marT="34290" marB="34290"/>
                </a:tc>
                <a:tc>
                  <a:txBody>
                    <a:bodyPr/>
                    <a:lstStyle/>
                    <a:p>
                      <a:pPr algn="ctr"/>
                      <a:r>
                        <a:rPr lang="fr-FR" sz="2100" b="1" dirty="0" err="1"/>
                        <a:t>Status</a:t>
                      </a:r>
                      <a:endParaRPr lang="fr-FR" sz="2100" b="1" dirty="0"/>
                    </a:p>
                  </a:txBody>
                  <a:tcPr marL="68580" marR="68580" marT="34290" marB="34290"/>
                </a:tc>
                <a:tc>
                  <a:txBody>
                    <a:bodyPr/>
                    <a:lstStyle/>
                    <a:p>
                      <a:pPr algn="ctr"/>
                      <a:r>
                        <a:rPr lang="fr-FR" sz="2100" b="1" dirty="0" err="1"/>
                        <a:t>Synthesis</a:t>
                      </a:r>
                      <a:endParaRPr lang="fr-FR" sz="2100" b="1" dirty="0"/>
                    </a:p>
                  </a:txBody>
                  <a:tcPr marL="68580" marR="68580" marT="34290" marB="34290"/>
                </a:tc>
                <a:extLst>
                  <a:ext uri="{0D108BD9-81ED-4DB2-BD59-A6C34878D82A}">
                    <a16:rowId xmlns:a16="http://schemas.microsoft.com/office/drawing/2014/main" val="393087859"/>
                  </a:ext>
                </a:extLst>
              </a:tr>
              <a:tr h="1514222">
                <a:tc>
                  <a:txBody>
                    <a:bodyPr/>
                    <a:lstStyle/>
                    <a:p>
                      <a:endParaRPr lang="fr-FR" sz="1500" b="1" dirty="0"/>
                    </a:p>
                    <a:p>
                      <a:r>
                        <a:rPr lang="fr-FR" sz="1800" b="1" dirty="0"/>
                        <a:t>End</a:t>
                      </a:r>
                      <a:r>
                        <a:rPr lang="fr-FR" sz="1800" b="1" baseline="0" dirty="0"/>
                        <a:t> </a:t>
                      </a:r>
                      <a:r>
                        <a:rPr lang="fr-FR" sz="1800" b="1" baseline="0" dirty="0" err="1"/>
                        <a:t>Users</a:t>
                      </a:r>
                      <a:r>
                        <a:rPr lang="fr-FR" sz="1800" b="1" baseline="0" dirty="0"/>
                        <a:t> </a:t>
                      </a:r>
                    </a:p>
                    <a:p>
                      <a:r>
                        <a:rPr lang="fr-FR" sz="1800" b="1" baseline="0" dirty="0" err="1"/>
                        <a:t>market</a:t>
                      </a:r>
                      <a:r>
                        <a:rPr lang="fr-FR" sz="1800" b="1" baseline="0" dirty="0"/>
                        <a:t> </a:t>
                      </a:r>
                      <a:r>
                        <a:rPr lang="fr-FR" sz="1800" b="1" baseline="0" dirty="0" err="1"/>
                        <a:t>survey</a:t>
                      </a:r>
                      <a:endParaRPr lang="fr-FR" sz="1800" b="1" dirty="0"/>
                    </a:p>
                  </a:txBody>
                  <a:tcPr marL="68580" marR="68580" marT="34290" marB="34290"/>
                </a:tc>
                <a:tc>
                  <a:txBody>
                    <a:bodyPr/>
                    <a:lstStyle/>
                    <a:p>
                      <a:endParaRPr lang="fr-FR" sz="1500" dirty="0"/>
                    </a:p>
                    <a:p>
                      <a:r>
                        <a:rPr lang="fr-FR" sz="1800" b="1" dirty="0" err="1"/>
                        <a:t>Only</a:t>
                      </a:r>
                      <a:r>
                        <a:rPr lang="fr-FR" sz="1800" b="1" baseline="0" dirty="0"/>
                        <a:t> 2 feedback </a:t>
                      </a:r>
                      <a:r>
                        <a:rPr lang="fr-FR" sz="1800" b="1" baseline="0" dirty="0" err="1"/>
                        <a:t>forms</a:t>
                      </a:r>
                      <a:endParaRPr lang="fr-FR" sz="1800" b="1" baseline="0" dirty="0"/>
                    </a:p>
                    <a:p>
                      <a:r>
                        <a:rPr lang="fr-FR" sz="1800" b="1" dirty="0"/>
                        <a:t>   </a:t>
                      </a:r>
                      <a:r>
                        <a:rPr lang="fr-FR" sz="1800" b="0" dirty="0"/>
                        <a:t>- TESAT</a:t>
                      </a:r>
                    </a:p>
                    <a:p>
                      <a:r>
                        <a:rPr lang="fr-FR" sz="1800" b="0" dirty="0"/>
                        <a:t>   - Nihon </a:t>
                      </a:r>
                      <a:r>
                        <a:rPr lang="fr-FR" sz="1800" b="0" dirty="0" err="1"/>
                        <a:t>Maruko</a:t>
                      </a:r>
                      <a:endParaRPr lang="fr-FR" sz="1800" b="0" dirty="0"/>
                    </a:p>
                  </a:txBody>
                  <a:tcPr marL="68580" marR="68580" marT="34290" marB="34290"/>
                </a:tc>
                <a:tc>
                  <a:txBody>
                    <a:bodyPr/>
                    <a:lstStyle/>
                    <a:p>
                      <a:endParaRPr lang="fr-FR" sz="1500" dirty="0"/>
                    </a:p>
                    <a:p>
                      <a:r>
                        <a:rPr lang="fr-FR" sz="1800" b="1" dirty="0"/>
                        <a:t>No real </a:t>
                      </a:r>
                      <a:r>
                        <a:rPr lang="fr-FR" sz="1800" b="1" dirty="0" err="1"/>
                        <a:t>demand</a:t>
                      </a:r>
                      <a:r>
                        <a:rPr lang="fr-FR" sz="1800" b="1" dirty="0"/>
                        <a:t> for the moment</a:t>
                      </a:r>
                      <a:r>
                        <a:rPr lang="fr-FR" sz="1800" b="1" baseline="0" dirty="0"/>
                        <a:t> :</a:t>
                      </a:r>
                      <a:r>
                        <a:rPr lang="fr-FR" sz="1800" b="1" dirty="0"/>
                        <a:t> </a:t>
                      </a:r>
                    </a:p>
                    <a:p>
                      <a:r>
                        <a:rPr lang="fr-FR" sz="1800" dirty="0"/>
                        <a:t>- Client </a:t>
                      </a:r>
                      <a:r>
                        <a:rPr lang="fr-FR" sz="1800" dirty="0" err="1"/>
                        <a:t>Specifications</a:t>
                      </a:r>
                      <a:r>
                        <a:rPr lang="fr-FR" sz="1800" dirty="0"/>
                        <a:t> </a:t>
                      </a:r>
                      <a:r>
                        <a:rPr lang="fr-FR" sz="1800" dirty="0" err="1"/>
                        <a:t>can’t</a:t>
                      </a:r>
                      <a:r>
                        <a:rPr lang="fr-FR" sz="1800" dirty="0"/>
                        <a:t> </a:t>
                      </a:r>
                      <a:r>
                        <a:rPr lang="fr-FR" sz="1800" dirty="0" err="1"/>
                        <a:t>be</a:t>
                      </a:r>
                      <a:r>
                        <a:rPr lang="fr-FR" sz="1800" dirty="0"/>
                        <a:t> </a:t>
                      </a:r>
                      <a:r>
                        <a:rPr lang="fr-FR" sz="1800" dirty="0" err="1"/>
                        <a:t>determined</a:t>
                      </a:r>
                      <a:r>
                        <a:rPr lang="fr-FR" sz="1800" dirty="0"/>
                        <a:t> </a:t>
                      </a:r>
                      <a:r>
                        <a:rPr lang="fr-FR" sz="1800" dirty="0" err="1"/>
                        <a:t>yet</a:t>
                      </a:r>
                      <a:r>
                        <a:rPr lang="fr-FR" sz="1800" dirty="0"/>
                        <a:t>.</a:t>
                      </a:r>
                    </a:p>
                    <a:p>
                      <a:r>
                        <a:rPr lang="fr-FR" sz="1800" dirty="0"/>
                        <a:t>- </a:t>
                      </a:r>
                      <a:r>
                        <a:rPr lang="fr-FR" sz="1800" dirty="0" err="1"/>
                        <a:t>Need</a:t>
                      </a:r>
                      <a:r>
                        <a:rPr lang="fr-FR" sz="1800" dirty="0"/>
                        <a:t> </a:t>
                      </a:r>
                      <a:r>
                        <a:rPr lang="fr-FR" sz="1800" dirty="0" err="1"/>
                        <a:t>anticipated</a:t>
                      </a:r>
                      <a:r>
                        <a:rPr lang="fr-FR" sz="1800" dirty="0"/>
                        <a:t> in 5 </a:t>
                      </a:r>
                      <a:r>
                        <a:rPr lang="fr-FR" sz="1800" dirty="0" err="1"/>
                        <a:t>years</a:t>
                      </a:r>
                      <a:endParaRPr lang="fr-FR" sz="1800" dirty="0"/>
                    </a:p>
                    <a:p>
                      <a:endParaRPr lang="fr-FR" sz="1500" dirty="0"/>
                    </a:p>
                  </a:txBody>
                  <a:tcPr marL="68580" marR="68580" marT="34290" marB="34290"/>
                </a:tc>
                <a:extLst>
                  <a:ext uri="{0D108BD9-81ED-4DB2-BD59-A6C34878D82A}">
                    <a16:rowId xmlns:a16="http://schemas.microsoft.com/office/drawing/2014/main" val="1209051549"/>
                  </a:ext>
                </a:extLst>
              </a:tr>
              <a:tr h="1845660">
                <a:tc>
                  <a:txBody>
                    <a:bodyPr/>
                    <a:lstStyle/>
                    <a:p>
                      <a:endParaRPr lang="fr-FR" sz="1000" dirty="0"/>
                    </a:p>
                    <a:p>
                      <a:endParaRPr lang="fr-FR" sz="1000" dirty="0"/>
                    </a:p>
                    <a:p>
                      <a:r>
                        <a:rPr lang="fr-FR" sz="1800" b="1" dirty="0" err="1"/>
                        <a:t>Existing</a:t>
                      </a:r>
                      <a:r>
                        <a:rPr lang="fr-FR" sz="1800" b="1" dirty="0"/>
                        <a:t> W-Band Coaxial </a:t>
                      </a:r>
                      <a:r>
                        <a:rPr lang="fr-FR" sz="1800" b="1" dirty="0" err="1"/>
                        <a:t>Assemblies</a:t>
                      </a:r>
                      <a:endParaRPr lang="fr-FR" sz="1800" b="1" dirty="0"/>
                    </a:p>
                  </a:txBody>
                  <a:tcPr marL="68580" marR="68580" marT="34290" marB="34290"/>
                </a:tc>
                <a:tc>
                  <a:txBody>
                    <a:bodyPr/>
                    <a:lstStyle/>
                    <a:p>
                      <a:endParaRPr lang="fr-FR" sz="1000" b="1" dirty="0"/>
                    </a:p>
                    <a:p>
                      <a:r>
                        <a:rPr lang="fr-FR" sz="1800" b="1" dirty="0" err="1"/>
                        <a:t>Number</a:t>
                      </a:r>
                      <a:r>
                        <a:rPr lang="fr-FR" sz="1800" b="1" dirty="0"/>
                        <a:t> of </a:t>
                      </a:r>
                      <a:r>
                        <a:rPr lang="fr-FR" sz="1800" b="1" dirty="0" err="1"/>
                        <a:t>Manufacturers</a:t>
                      </a:r>
                      <a:endParaRPr lang="fr-FR" sz="1800" b="1" dirty="0"/>
                    </a:p>
                    <a:p>
                      <a:r>
                        <a:rPr lang="fr-FR" sz="1800" b="0" dirty="0"/>
                        <a:t>- </a:t>
                      </a:r>
                      <a:r>
                        <a:rPr lang="fr-FR" sz="1800" b="0" dirty="0" err="1"/>
                        <a:t>America</a:t>
                      </a:r>
                      <a:r>
                        <a:rPr lang="fr-FR" sz="1800" b="0" dirty="0"/>
                        <a:t> : 5</a:t>
                      </a:r>
                    </a:p>
                    <a:p>
                      <a:r>
                        <a:rPr lang="fr-FR" sz="1800" b="0" dirty="0"/>
                        <a:t>- Asia : 7</a:t>
                      </a:r>
                    </a:p>
                    <a:p>
                      <a:r>
                        <a:rPr lang="fr-FR" sz="1800" b="0" dirty="0"/>
                        <a:t>- Europe : 1</a:t>
                      </a:r>
                    </a:p>
                  </a:txBody>
                  <a:tcPr marL="68580" marR="68580" marT="34290" marB="34290"/>
                </a:tc>
                <a:tc>
                  <a:txBody>
                    <a:bodyPr/>
                    <a:lstStyle/>
                    <a:p>
                      <a:endParaRPr lang="fr-FR" sz="1000" dirty="0"/>
                    </a:p>
                    <a:p>
                      <a:r>
                        <a:rPr lang="fr-FR" sz="1800" b="1" dirty="0"/>
                        <a:t>Medium and high </a:t>
                      </a:r>
                      <a:r>
                        <a:rPr lang="fr-FR" sz="1800" b="1" dirty="0" err="1"/>
                        <a:t>quality</a:t>
                      </a:r>
                      <a:r>
                        <a:rPr lang="fr-FR" sz="1800" b="1" dirty="0"/>
                        <a:t> </a:t>
                      </a:r>
                      <a:r>
                        <a:rPr lang="fr-FR" sz="1800" b="1" dirty="0" err="1"/>
                        <a:t>products</a:t>
                      </a:r>
                      <a:endParaRPr lang="fr-FR" sz="1800" b="1" dirty="0"/>
                    </a:p>
                    <a:p>
                      <a:r>
                        <a:rPr lang="fr-FR" sz="1800" b="0" dirty="0"/>
                        <a:t>-</a:t>
                      </a:r>
                      <a:r>
                        <a:rPr lang="fr-FR" sz="1800" b="0" baseline="0" dirty="0"/>
                        <a:t> </a:t>
                      </a:r>
                      <a:r>
                        <a:rPr lang="fr-FR" sz="1800" b="0" baseline="0" dirty="0" err="1"/>
                        <a:t>Coax</a:t>
                      </a:r>
                      <a:r>
                        <a:rPr lang="fr-FR" sz="1800" b="0" baseline="0" dirty="0"/>
                        <a:t> </a:t>
                      </a:r>
                      <a:r>
                        <a:rPr lang="fr-FR" sz="1800" b="0" baseline="0" dirty="0" err="1"/>
                        <a:t>Assemblies</a:t>
                      </a:r>
                      <a:r>
                        <a:rPr lang="fr-FR" sz="1800" b="0" baseline="0" dirty="0"/>
                        <a:t> </a:t>
                      </a:r>
                      <a:r>
                        <a:rPr lang="fr-FR" sz="1800" b="0" baseline="0" dirty="0" err="1"/>
                        <a:t>dedicated</a:t>
                      </a:r>
                      <a:r>
                        <a:rPr lang="fr-FR" sz="1800" b="0" baseline="0" dirty="0"/>
                        <a:t> for </a:t>
                      </a:r>
                      <a:r>
                        <a:rPr lang="fr-FR" sz="1800" b="0" baseline="0" dirty="0" err="1"/>
                        <a:t>lab</a:t>
                      </a:r>
                      <a:r>
                        <a:rPr lang="fr-FR" sz="1800" b="0" baseline="0" dirty="0"/>
                        <a:t> </a:t>
                      </a:r>
                      <a:r>
                        <a:rPr lang="fr-FR" sz="1800" b="0" baseline="0" dirty="0" err="1"/>
                        <a:t>Measurement</a:t>
                      </a:r>
                      <a:endParaRPr lang="fr-FR" sz="1800" b="0" baseline="0" dirty="0"/>
                    </a:p>
                    <a:p>
                      <a:r>
                        <a:rPr lang="fr-FR" sz="1800" b="0" baseline="0" dirty="0"/>
                        <a:t>- No </a:t>
                      </a:r>
                      <a:r>
                        <a:rPr lang="fr-FR" sz="1800" b="0" baseline="0" dirty="0" err="1"/>
                        <a:t>existing</a:t>
                      </a:r>
                      <a:r>
                        <a:rPr lang="fr-FR" sz="1800" b="0" baseline="0" dirty="0"/>
                        <a:t> solution for Space Applications </a:t>
                      </a:r>
                      <a:endParaRPr lang="fr-FR" sz="1800" b="0" dirty="0"/>
                    </a:p>
                  </a:txBody>
                  <a:tcPr marL="68580" marR="68580" marT="34290" marB="34290"/>
                </a:tc>
                <a:extLst>
                  <a:ext uri="{0D108BD9-81ED-4DB2-BD59-A6C34878D82A}">
                    <a16:rowId xmlns:a16="http://schemas.microsoft.com/office/drawing/2014/main" val="3556354145"/>
                  </a:ext>
                </a:extLst>
              </a:tr>
            </a:tbl>
          </a:graphicData>
        </a:graphic>
      </p:graphicFrame>
    </p:spTree>
    <p:extLst>
      <p:ext uri="{BB962C8B-B14F-4D97-AF65-F5344CB8AC3E}">
        <p14:creationId xmlns:p14="http://schemas.microsoft.com/office/powerpoint/2010/main" val="4002552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5E08D5-108A-47BE-A75C-3E7E8284530B}"/>
              </a:ext>
            </a:extLst>
          </p:cNvPr>
          <p:cNvSpPr>
            <a:spLocks noGrp="1"/>
          </p:cNvSpPr>
          <p:nvPr>
            <p:ph type="title"/>
          </p:nvPr>
        </p:nvSpPr>
        <p:spPr/>
        <p:txBody>
          <a:bodyPr>
            <a:normAutofit fontScale="90000"/>
          </a:bodyPr>
          <a:lstStyle/>
          <a:p>
            <a:r>
              <a:rPr lang="fr-FR" dirty="0"/>
              <a:t>WP2: </a:t>
            </a:r>
            <a:r>
              <a:rPr lang="en-GB" dirty="0"/>
              <a:t>RF Interconnection Design Review and Design Trade-off</a:t>
            </a:r>
            <a:endParaRPr lang="fr-FR" dirty="0"/>
          </a:p>
        </p:txBody>
      </p:sp>
      <p:sp>
        <p:nvSpPr>
          <p:cNvPr id="3" name="Espace réservé de la date 2">
            <a:extLst>
              <a:ext uri="{FF2B5EF4-FFF2-40B4-BE49-F238E27FC236}">
                <a16:creationId xmlns:a16="http://schemas.microsoft.com/office/drawing/2014/main" id="{CF1A0DFB-0D2E-46F3-AF77-CD4289047BC8}"/>
              </a:ext>
            </a:extLst>
          </p:cNvPr>
          <p:cNvSpPr>
            <a:spLocks noGrp="1"/>
          </p:cNvSpPr>
          <p:nvPr>
            <p:ph type="dt" sz="half" idx="10"/>
          </p:nvPr>
        </p:nvSpPr>
        <p:spPr/>
        <p:txBody>
          <a:bodyPr/>
          <a:lstStyle/>
          <a:p>
            <a:r>
              <a:rPr lang="en-US"/>
              <a:t>8/31/2017</a:t>
            </a:r>
            <a:endParaRPr lang="en-US" dirty="0"/>
          </a:p>
        </p:txBody>
      </p:sp>
    </p:spTree>
    <p:extLst>
      <p:ext uri="{BB962C8B-B14F-4D97-AF65-F5344CB8AC3E}">
        <p14:creationId xmlns:p14="http://schemas.microsoft.com/office/powerpoint/2010/main" val="254832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WP 2 : </a:t>
            </a:r>
            <a:r>
              <a:rPr lang="fr-FR" dirty="0" err="1"/>
              <a:t>Choice</a:t>
            </a:r>
            <a:r>
              <a:rPr lang="fr-FR" dirty="0"/>
              <a:t> of the fast lock system</a:t>
            </a:r>
          </a:p>
        </p:txBody>
      </p:sp>
      <p:pic>
        <p:nvPicPr>
          <p:cNvPr id="5" name="Image 4" descr="https://lh6.googleusercontent.com/BMKPS4WxGS5-vuzOPN9kuMF3RLDOqzkdXosmrQcHaPn_EKGTzjQ0qUjASR6CxhzezT3c6XYr5KodblXLv0pYLRCqBWOv3d_RgA3fuDA7h1zcJh4rQUG0NtU45Aukyg">
            <a:extLst>
              <a:ext uri="{FF2B5EF4-FFF2-40B4-BE49-F238E27FC236}">
                <a16:creationId xmlns:a16="http://schemas.microsoft.com/office/drawing/2014/main" id="{E473E902-6823-4CE6-961C-08500E5CDD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420" y="1627733"/>
            <a:ext cx="1551305" cy="953134"/>
          </a:xfrm>
          <a:prstGeom prst="rect">
            <a:avLst/>
          </a:prstGeom>
          <a:noFill/>
          <a:ln>
            <a:noFill/>
          </a:ln>
        </p:spPr>
      </p:pic>
      <p:pic>
        <p:nvPicPr>
          <p:cNvPr id="6" name="Image 5" descr="https://lh5.googleusercontent.com/9TrHy6YA5QwDz8DB0D2lD8QRY-e9TGRR965pqbJnO-qyhD47ucOQpFHi3O7095HDXy8DMOEBF29rzrOnSdbu6XKBfuiwSTJRitslNztDM6RdGAyeg5S8qKxUJ1BDaA">
            <a:extLst>
              <a:ext uri="{FF2B5EF4-FFF2-40B4-BE49-F238E27FC236}">
                <a16:creationId xmlns:a16="http://schemas.microsoft.com/office/drawing/2014/main" id="{B6461A4B-9A3D-4114-AD2E-2FF82F1AE6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7613" y="3117129"/>
            <a:ext cx="1469390" cy="954000"/>
          </a:xfrm>
          <a:prstGeom prst="rect">
            <a:avLst/>
          </a:prstGeom>
          <a:noFill/>
          <a:ln>
            <a:noFill/>
          </a:ln>
        </p:spPr>
      </p:pic>
      <p:pic>
        <p:nvPicPr>
          <p:cNvPr id="7" name="Picture 2" descr="https://lh4.googleusercontent.com/d7aTC95EVNDbY8CZos1dfW3p0kXMJV1hY1Uv0jQKCdAEn-sqEVphv9nglJFaQjyv0DntVs1-zsGJcB800YGYfbsUF_zEcc3E4AuxDfetQejKPXtEm3tLp7ACnATzNAASM0RQQaw">
            <a:extLst>
              <a:ext uri="{FF2B5EF4-FFF2-40B4-BE49-F238E27FC236}">
                <a16:creationId xmlns:a16="http://schemas.microsoft.com/office/drawing/2014/main" id="{4FFACA66-A920-4752-BE92-9437DD8310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0196" y="4462427"/>
            <a:ext cx="1423049" cy="954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61227DC4-149A-4C4F-8CD4-2D7ECECC926C}"/>
              </a:ext>
            </a:extLst>
          </p:cNvPr>
          <p:cNvSpPr txBox="1"/>
          <p:nvPr/>
        </p:nvSpPr>
        <p:spPr>
          <a:xfrm>
            <a:off x="467544" y="1842690"/>
            <a:ext cx="3090996" cy="307777"/>
          </a:xfrm>
          <a:prstGeom prst="rect">
            <a:avLst/>
          </a:prstGeom>
          <a:noFill/>
        </p:spPr>
        <p:txBody>
          <a:bodyPr wrap="square" rtlCol="0">
            <a:spAutoFit/>
          </a:bodyPr>
          <a:lstStyle/>
          <a:p>
            <a:pPr algn="ctr"/>
            <a:r>
              <a:rPr lang="en-GB" sz="1400" dirty="0"/>
              <a:t>“2 steps Push and lock“ </a:t>
            </a:r>
          </a:p>
        </p:txBody>
      </p:sp>
      <p:sp>
        <p:nvSpPr>
          <p:cNvPr id="9" name="ZoneTexte 8">
            <a:extLst>
              <a:ext uri="{FF2B5EF4-FFF2-40B4-BE49-F238E27FC236}">
                <a16:creationId xmlns:a16="http://schemas.microsoft.com/office/drawing/2014/main" id="{FC439B9C-B65A-46FE-9325-EE20387B7052}"/>
              </a:ext>
            </a:extLst>
          </p:cNvPr>
          <p:cNvSpPr txBox="1"/>
          <p:nvPr/>
        </p:nvSpPr>
        <p:spPr>
          <a:xfrm>
            <a:off x="395536" y="3507792"/>
            <a:ext cx="3163004" cy="307777"/>
          </a:xfrm>
          <a:prstGeom prst="rect">
            <a:avLst/>
          </a:prstGeom>
          <a:noFill/>
        </p:spPr>
        <p:txBody>
          <a:bodyPr wrap="square" rtlCol="0">
            <a:spAutoFit/>
          </a:bodyPr>
          <a:lstStyle/>
          <a:p>
            <a:pPr algn="ctr"/>
            <a:r>
              <a:rPr lang="en-US" sz="1400" dirty="0"/>
              <a:t> “1 step Push and lock”</a:t>
            </a:r>
            <a:endParaRPr lang="en-GB" sz="1400" dirty="0"/>
          </a:p>
        </p:txBody>
      </p:sp>
      <p:sp>
        <p:nvSpPr>
          <p:cNvPr id="10" name="ZoneTexte 9">
            <a:extLst>
              <a:ext uri="{FF2B5EF4-FFF2-40B4-BE49-F238E27FC236}">
                <a16:creationId xmlns:a16="http://schemas.microsoft.com/office/drawing/2014/main" id="{81104096-1EDE-47DE-A51C-D41FEFB55776}"/>
              </a:ext>
            </a:extLst>
          </p:cNvPr>
          <p:cNvSpPr txBox="1"/>
          <p:nvPr/>
        </p:nvSpPr>
        <p:spPr>
          <a:xfrm>
            <a:off x="469112" y="4939427"/>
            <a:ext cx="3090996" cy="307777"/>
          </a:xfrm>
          <a:prstGeom prst="rect">
            <a:avLst/>
          </a:prstGeom>
          <a:noFill/>
        </p:spPr>
        <p:txBody>
          <a:bodyPr wrap="square" rtlCol="0">
            <a:spAutoFit/>
          </a:bodyPr>
          <a:lstStyle/>
          <a:p>
            <a:pPr algn="ctr"/>
            <a:r>
              <a:rPr lang="en-US" sz="1400" dirty="0"/>
              <a:t>“Push and twist“ </a:t>
            </a:r>
            <a:endParaRPr lang="en-GB" sz="1400" dirty="0"/>
          </a:p>
        </p:txBody>
      </p:sp>
      <p:pic>
        <p:nvPicPr>
          <p:cNvPr id="14" name="Shape 177">
            <a:extLst>
              <a:ext uri="{FF2B5EF4-FFF2-40B4-BE49-F238E27FC236}">
                <a16:creationId xmlns:a16="http://schemas.microsoft.com/office/drawing/2014/main" id="{2C30BEA1-BC3E-4C8F-A9B4-C97466430BF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7119096">
            <a:off x="6548883" y="1495986"/>
            <a:ext cx="1349000" cy="802017"/>
          </a:xfrm>
          <a:prstGeom prst="rect">
            <a:avLst/>
          </a:prstGeom>
          <a:noFill/>
          <a:ln>
            <a:noFill/>
          </a:ln>
        </p:spPr>
      </p:pic>
      <p:pic>
        <p:nvPicPr>
          <p:cNvPr id="15" name="Shape 178">
            <a:extLst>
              <a:ext uri="{FF2B5EF4-FFF2-40B4-BE49-F238E27FC236}">
                <a16:creationId xmlns:a16="http://schemas.microsoft.com/office/drawing/2014/main" id="{A64830F6-B6FA-48A5-9F7E-54861B2820C1}"/>
              </a:ext>
            </a:extLst>
          </p:cNvPr>
          <p:cNvPicPr preferRelativeResize="0"/>
          <p:nvPr/>
        </p:nvPicPr>
        <p:blipFill rotWithShape="1">
          <a:blip r:embed="rId6"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rot="17201001">
            <a:off x="7408094" y="1541140"/>
            <a:ext cx="1203607" cy="785405"/>
          </a:xfrm>
          <a:prstGeom prst="rect">
            <a:avLst/>
          </a:prstGeom>
          <a:noFill/>
          <a:ln>
            <a:noFill/>
          </a:ln>
        </p:spPr>
      </p:pic>
      <p:pic>
        <p:nvPicPr>
          <p:cNvPr id="16" name="Shape 179">
            <a:extLst>
              <a:ext uri="{FF2B5EF4-FFF2-40B4-BE49-F238E27FC236}">
                <a16:creationId xmlns:a16="http://schemas.microsoft.com/office/drawing/2014/main" id="{B14E8ADA-D9F7-44B7-BBF1-616DAB546FA7}"/>
              </a:ext>
            </a:extLst>
          </p:cNvPr>
          <p:cNvPicPr preferRelativeResize="0"/>
          <p:nvPr/>
        </p:nvPicPr>
        <p:blipFill rotWithShape="1">
          <a:blip r:embed="rId7"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rot="17066207">
            <a:off x="5674054" y="1415331"/>
            <a:ext cx="1484312" cy="879190"/>
          </a:xfrm>
          <a:prstGeom prst="rect">
            <a:avLst/>
          </a:prstGeom>
          <a:noFill/>
          <a:ln>
            <a:noFill/>
          </a:ln>
        </p:spPr>
      </p:pic>
      <p:sp>
        <p:nvSpPr>
          <p:cNvPr id="17" name="ZoneTexte 16">
            <a:extLst>
              <a:ext uri="{FF2B5EF4-FFF2-40B4-BE49-F238E27FC236}">
                <a16:creationId xmlns:a16="http://schemas.microsoft.com/office/drawing/2014/main" id="{199E00D1-5D85-44F8-B121-BE18892CF131}"/>
              </a:ext>
            </a:extLst>
          </p:cNvPr>
          <p:cNvSpPr txBox="1"/>
          <p:nvPr/>
        </p:nvSpPr>
        <p:spPr>
          <a:xfrm>
            <a:off x="5586087" y="4616261"/>
            <a:ext cx="2423810" cy="646331"/>
          </a:xfrm>
          <a:prstGeom prst="rect">
            <a:avLst/>
          </a:prstGeom>
          <a:noFill/>
        </p:spPr>
        <p:txBody>
          <a:bodyPr wrap="square" rtlCol="0">
            <a:spAutoFit/>
          </a:bodyPr>
          <a:lstStyle/>
          <a:p>
            <a:r>
              <a:rPr lang="fr-FR" dirty="0" err="1"/>
              <a:t>Bayonet</a:t>
            </a:r>
            <a:r>
              <a:rPr lang="fr-FR" dirty="0"/>
              <a:t> system, </a:t>
            </a:r>
            <a:r>
              <a:rPr lang="fr-FR" dirty="0" err="1"/>
              <a:t>used</a:t>
            </a:r>
            <a:r>
              <a:rPr lang="fr-FR" dirty="0"/>
              <a:t> on BNC type</a:t>
            </a:r>
          </a:p>
        </p:txBody>
      </p:sp>
      <p:sp>
        <p:nvSpPr>
          <p:cNvPr id="18" name="ZoneTexte 17">
            <a:extLst>
              <a:ext uri="{FF2B5EF4-FFF2-40B4-BE49-F238E27FC236}">
                <a16:creationId xmlns:a16="http://schemas.microsoft.com/office/drawing/2014/main" id="{E0A83649-96FA-4426-B353-539A429B23C3}"/>
              </a:ext>
            </a:extLst>
          </p:cNvPr>
          <p:cNvSpPr txBox="1"/>
          <p:nvPr/>
        </p:nvSpPr>
        <p:spPr>
          <a:xfrm>
            <a:off x="5511564" y="3531484"/>
            <a:ext cx="2423810" cy="646331"/>
          </a:xfrm>
          <a:prstGeom prst="rect">
            <a:avLst/>
          </a:prstGeom>
          <a:noFill/>
        </p:spPr>
        <p:txBody>
          <a:bodyPr wrap="square" rtlCol="0">
            <a:spAutoFit/>
          </a:bodyPr>
          <a:lstStyle/>
          <a:p>
            <a:r>
              <a:rPr lang="fr-FR" dirty="0"/>
              <a:t>Concept </a:t>
            </a:r>
            <a:r>
              <a:rPr lang="fr-FR" dirty="0" err="1"/>
              <a:t>used</a:t>
            </a:r>
            <a:r>
              <a:rPr lang="fr-FR" dirty="0"/>
              <a:t> on NEX10 type</a:t>
            </a:r>
          </a:p>
        </p:txBody>
      </p:sp>
      <p:sp>
        <p:nvSpPr>
          <p:cNvPr id="19" name="ZoneTexte 18">
            <a:extLst>
              <a:ext uri="{FF2B5EF4-FFF2-40B4-BE49-F238E27FC236}">
                <a16:creationId xmlns:a16="http://schemas.microsoft.com/office/drawing/2014/main" id="{DDBB6732-8A6D-448F-A1DD-6CE47AF31C25}"/>
              </a:ext>
            </a:extLst>
          </p:cNvPr>
          <p:cNvSpPr txBox="1"/>
          <p:nvPr/>
        </p:nvSpPr>
        <p:spPr>
          <a:xfrm>
            <a:off x="5371008" y="2451861"/>
            <a:ext cx="2704922" cy="646331"/>
          </a:xfrm>
          <a:prstGeom prst="rect">
            <a:avLst/>
          </a:prstGeom>
          <a:noFill/>
        </p:spPr>
        <p:txBody>
          <a:bodyPr wrap="square" rtlCol="0">
            <a:spAutoFit/>
          </a:bodyPr>
          <a:lstStyle/>
          <a:p>
            <a:r>
              <a:rPr lang="fr-FR" dirty="0"/>
              <a:t>Concept </a:t>
            </a:r>
            <a:r>
              <a:rPr lang="fr-FR" dirty="0" err="1"/>
              <a:t>used</a:t>
            </a:r>
            <a:r>
              <a:rPr lang="fr-FR" dirty="0"/>
              <a:t> on SMP Lock and SMPM lock</a:t>
            </a:r>
          </a:p>
        </p:txBody>
      </p:sp>
    </p:spTree>
    <p:extLst>
      <p:ext uri="{BB962C8B-B14F-4D97-AF65-F5344CB8AC3E}">
        <p14:creationId xmlns:p14="http://schemas.microsoft.com/office/powerpoint/2010/main" val="167402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791812025"/>
              </p:ext>
            </p:extLst>
          </p:nvPr>
        </p:nvGraphicFramePr>
        <p:xfrm>
          <a:off x="323528" y="1320009"/>
          <a:ext cx="8052941" cy="4907483"/>
        </p:xfrm>
        <a:graphic>
          <a:graphicData uri="http://schemas.openxmlformats.org/drawingml/2006/table">
            <a:tbl>
              <a:tblPr firstRow="1" bandRow="1">
                <a:tableStyleId>{5C22544A-7EE6-4342-B048-85BDC9FD1C3A}</a:tableStyleId>
              </a:tblPr>
              <a:tblGrid>
                <a:gridCol w="2112152">
                  <a:extLst>
                    <a:ext uri="{9D8B030D-6E8A-4147-A177-3AD203B41FA5}">
                      <a16:colId xmlns:a16="http://schemas.microsoft.com/office/drawing/2014/main" val="20000"/>
                    </a:ext>
                  </a:extLst>
                </a:gridCol>
                <a:gridCol w="1958738">
                  <a:extLst>
                    <a:ext uri="{9D8B030D-6E8A-4147-A177-3AD203B41FA5}">
                      <a16:colId xmlns:a16="http://schemas.microsoft.com/office/drawing/2014/main" val="20001"/>
                    </a:ext>
                  </a:extLst>
                </a:gridCol>
                <a:gridCol w="1968816">
                  <a:extLst>
                    <a:ext uri="{9D8B030D-6E8A-4147-A177-3AD203B41FA5}">
                      <a16:colId xmlns:a16="http://schemas.microsoft.com/office/drawing/2014/main" val="20002"/>
                    </a:ext>
                  </a:extLst>
                </a:gridCol>
                <a:gridCol w="2013235">
                  <a:extLst>
                    <a:ext uri="{9D8B030D-6E8A-4147-A177-3AD203B41FA5}">
                      <a16:colId xmlns:a16="http://schemas.microsoft.com/office/drawing/2014/main" val="20003"/>
                    </a:ext>
                  </a:extLst>
                </a:gridCol>
              </a:tblGrid>
              <a:tr h="977873">
                <a:tc>
                  <a:txBody>
                    <a:bodyPr/>
                    <a:lstStyle/>
                    <a:p>
                      <a:endParaRPr lang="fr-FR" dirty="0"/>
                    </a:p>
                  </a:txBody>
                  <a:tcPr/>
                </a:tc>
                <a:tc>
                  <a:txBody>
                    <a:bodyPr/>
                    <a:lstStyle/>
                    <a:p>
                      <a:endParaRPr lang="fr-FR" dirty="0"/>
                    </a:p>
                  </a:txBody>
                  <a:tcPr>
                    <a:blipFill>
                      <a:blip r:embed="rId2"/>
                      <a:stretch>
                        <a:fillRect/>
                      </a:stretch>
                    </a:blipFill>
                  </a:tcPr>
                </a:tc>
                <a:tc>
                  <a:txBody>
                    <a:bodyPr/>
                    <a:lstStyle/>
                    <a:p>
                      <a:endParaRPr lang="fr-FR" dirty="0"/>
                    </a:p>
                  </a:txBody>
                  <a:tcPr>
                    <a:blipFill>
                      <a:blip r:embed="rId3"/>
                      <a:stretch>
                        <a:fillRect/>
                      </a:stretch>
                    </a:blipFill>
                  </a:tcPr>
                </a:tc>
                <a:tc>
                  <a:txBody>
                    <a:bodyPr/>
                    <a:lstStyle/>
                    <a:p>
                      <a:endParaRPr lang="fr-FR" dirty="0"/>
                    </a:p>
                  </a:txBody>
                  <a:tcPr>
                    <a:blipFill>
                      <a:blip r:embed="rId4"/>
                      <a:stretch>
                        <a:fillRect/>
                      </a:stretch>
                    </a:blipFill>
                  </a:tcPr>
                </a:tc>
                <a:extLst>
                  <a:ext uri="{0D108BD9-81ED-4DB2-BD59-A6C34878D82A}">
                    <a16:rowId xmlns:a16="http://schemas.microsoft.com/office/drawing/2014/main" val="10000"/>
                  </a:ext>
                </a:extLst>
              </a:tr>
              <a:tr h="403028">
                <a:tc>
                  <a:txBody>
                    <a:bodyPr/>
                    <a:lstStyle/>
                    <a:p>
                      <a:r>
                        <a:rPr lang="fr-FR" dirty="0"/>
                        <a:t>Size/</a:t>
                      </a:r>
                      <a:r>
                        <a:rPr lang="fr-FR" dirty="0" err="1"/>
                        <a:t>Compacity</a:t>
                      </a:r>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1"/>
                  </a:ext>
                </a:extLst>
              </a:tr>
              <a:tr h="483131">
                <a:tc>
                  <a:txBody>
                    <a:bodyPr/>
                    <a:lstStyle/>
                    <a:p>
                      <a:r>
                        <a:rPr lang="fr-FR" dirty="0" err="1"/>
                        <a:t>Locking</a:t>
                      </a:r>
                      <a:r>
                        <a:rPr lang="fr-FR" baseline="0" dirty="0"/>
                        <a:t> </a:t>
                      </a:r>
                      <a:r>
                        <a:rPr lang="fr-FR" baseline="0" dirty="0" err="1"/>
                        <a:t>simplicity</a:t>
                      </a:r>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2"/>
                  </a:ext>
                </a:extLst>
              </a:tr>
              <a:tr h="589255">
                <a:tc>
                  <a:txBody>
                    <a:bodyPr/>
                    <a:lstStyle/>
                    <a:p>
                      <a:r>
                        <a:rPr lang="fr-FR" dirty="0" err="1"/>
                        <a:t>Unlocking</a:t>
                      </a:r>
                      <a:r>
                        <a:rPr lang="fr-FR" baseline="0" dirty="0"/>
                        <a:t> </a:t>
                      </a:r>
                      <a:r>
                        <a:rPr lang="fr-FR" baseline="0" dirty="0" err="1"/>
                        <a:t>simplicty</a:t>
                      </a:r>
                      <a:endParaRPr lang="fr-FR" baseline="0"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3"/>
                  </a:ext>
                </a:extLst>
              </a:tr>
              <a:tr h="589255">
                <a:tc>
                  <a:txBody>
                    <a:bodyPr/>
                    <a:lstStyle/>
                    <a:p>
                      <a:r>
                        <a:rPr lang="fr-FR" dirty="0" err="1"/>
                        <a:t>Mechanical</a:t>
                      </a:r>
                      <a:r>
                        <a:rPr lang="fr-FR" dirty="0"/>
                        <a:t> </a:t>
                      </a:r>
                      <a:r>
                        <a:rPr lang="fr-FR" dirty="0" err="1"/>
                        <a:t>strenght</a:t>
                      </a:r>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4"/>
                  </a:ext>
                </a:extLst>
              </a:tr>
              <a:tr h="841793">
                <a:tc>
                  <a:txBody>
                    <a:bodyPr/>
                    <a:lstStyle/>
                    <a:p>
                      <a:r>
                        <a:rPr lang="fr-FR" dirty="0" err="1"/>
                        <a:t>Quantity</a:t>
                      </a:r>
                      <a:r>
                        <a:rPr lang="fr-FR" baseline="0" dirty="0"/>
                        <a:t> of </a:t>
                      </a:r>
                      <a:r>
                        <a:rPr lang="fr-FR" baseline="0" dirty="0" err="1"/>
                        <a:t>specific</a:t>
                      </a:r>
                      <a:r>
                        <a:rPr lang="fr-FR" baseline="0" dirty="0"/>
                        <a:t> components</a:t>
                      </a:r>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5"/>
                  </a:ext>
                </a:extLst>
              </a:tr>
              <a:tr h="483131">
                <a:tc>
                  <a:txBody>
                    <a:bodyPr/>
                    <a:lstStyle/>
                    <a:p>
                      <a:r>
                        <a:rPr lang="fr-FR" dirty="0" err="1"/>
                        <a:t>Manufacturability</a:t>
                      </a:r>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6"/>
                  </a:ext>
                </a:extLst>
              </a:tr>
              <a:tr h="336717">
                <a:tc>
                  <a:txBody>
                    <a:bodyPr/>
                    <a:lstStyle/>
                    <a:p>
                      <a:r>
                        <a:rPr lang="fr-FR" dirty="0"/>
                        <a:t>Impact on </a:t>
                      </a:r>
                      <a:r>
                        <a:rPr lang="fr-FR" dirty="0" err="1"/>
                        <a:t>Cable</a:t>
                      </a:r>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7"/>
                  </a:ext>
                </a:extLst>
              </a:tr>
            </a:tbl>
          </a:graphicData>
        </a:graphic>
      </p:graphicFrame>
      <p:sp>
        <p:nvSpPr>
          <p:cNvPr id="7" name="Ellipse 6"/>
          <p:cNvSpPr/>
          <p:nvPr/>
        </p:nvSpPr>
        <p:spPr>
          <a:xfrm>
            <a:off x="3189384" y="2346196"/>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142720" y="2346196"/>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7162016" y="2346196"/>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203848" y="2780928"/>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7162016" y="2780928"/>
            <a:ext cx="288032"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5148064" y="2780928"/>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3189384" y="3356992"/>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5148064" y="3933056"/>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7162016" y="3356992"/>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3203848" y="3933056"/>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5142720" y="3356992"/>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7164288" y="3944096"/>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5148064" y="4714104"/>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3203848" y="4714104"/>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7164288" y="5445224"/>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3203848" y="5445224"/>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5142720" y="5445224"/>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7162016" y="4714104"/>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3189384" y="5925248"/>
            <a:ext cx="288032"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5142720" y="5894768"/>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7164288" y="5922896"/>
            <a:ext cx="288032"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2195736" y="980728"/>
            <a:ext cx="2232248" cy="5328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6576663" y="974768"/>
            <a:ext cx="1697901" cy="369332"/>
          </a:xfrm>
          <a:prstGeom prst="rect">
            <a:avLst/>
          </a:prstGeom>
          <a:noFill/>
        </p:spPr>
        <p:txBody>
          <a:bodyPr wrap="none" rtlCol="0">
            <a:spAutoFit/>
          </a:bodyPr>
          <a:lstStyle/>
          <a:p>
            <a:r>
              <a:rPr lang="fr-FR" dirty="0"/>
              <a:t>Push </a:t>
            </a:r>
            <a:r>
              <a:rPr lang="fr-FR" dirty="0" err="1"/>
              <a:t>then</a:t>
            </a:r>
            <a:r>
              <a:rPr lang="fr-FR" dirty="0"/>
              <a:t> lock</a:t>
            </a:r>
          </a:p>
        </p:txBody>
      </p:sp>
      <p:sp>
        <p:nvSpPr>
          <p:cNvPr id="30" name="ZoneTexte 29"/>
          <p:cNvSpPr txBox="1"/>
          <p:nvPr/>
        </p:nvSpPr>
        <p:spPr>
          <a:xfrm>
            <a:off x="4838282" y="950677"/>
            <a:ext cx="1184940" cy="369332"/>
          </a:xfrm>
          <a:prstGeom prst="rect">
            <a:avLst/>
          </a:prstGeom>
          <a:noFill/>
        </p:spPr>
        <p:txBody>
          <a:bodyPr wrap="none" rtlCol="0">
            <a:spAutoFit/>
          </a:bodyPr>
          <a:lstStyle/>
          <a:p>
            <a:r>
              <a:rPr lang="fr-FR" dirty="0"/>
              <a:t>Push lock</a:t>
            </a:r>
          </a:p>
        </p:txBody>
      </p:sp>
      <p:sp>
        <p:nvSpPr>
          <p:cNvPr id="33" name="ZoneTexte 32"/>
          <p:cNvSpPr txBox="1"/>
          <p:nvPr/>
        </p:nvSpPr>
        <p:spPr>
          <a:xfrm>
            <a:off x="2439313" y="1007151"/>
            <a:ext cx="1745093" cy="369332"/>
          </a:xfrm>
          <a:prstGeom prst="rect">
            <a:avLst/>
          </a:prstGeom>
          <a:noFill/>
        </p:spPr>
        <p:txBody>
          <a:bodyPr wrap="none" rtlCol="0">
            <a:spAutoFit/>
          </a:bodyPr>
          <a:lstStyle/>
          <a:p>
            <a:r>
              <a:rPr lang="fr-FR" dirty="0"/>
              <a:t>Push and Twist</a:t>
            </a:r>
          </a:p>
        </p:txBody>
      </p:sp>
      <p:sp>
        <p:nvSpPr>
          <p:cNvPr id="34" name="Titre 2"/>
          <p:cNvSpPr>
            <a:spLocks noGrp="1"/>
          </p:cNvSpPr>
          <p:nvPr>
            <p:ph type="title"/>
          </p:nvPr>
        </p:nvSpPr>
        <p:spPr>
          <a:xfrm>
            <a:off x="748124" y="365126"/>
            <a:ext cx="7767225" cy="661483"/>
          </a:xfrm>
        </p:spPr>
        <p:txBody>
          <a:bodyPr>
            <a:normAutofit/>
          </a:bodyPr>
          <a:lstStyle/>
          <a:p>
            <a:r>
              <a:rPr lang="fr-FR" dirty="0"/>
              <a:t>WP2 : </a:t>
            </a:r>
            <a:r>
              <a:rPr lang="fr-FR" dirty="0" err="1"/>
              <a:t>Choice</a:t>
            </a:r>
            <a:r>
              <a:rPr lang="fr-FR" dirty="0"/>
              <a:t> of the fast lock system</a:t>
            </a:r>
          </a:p>
        </p:txBody>
      </p:sp>
      <p:pic>
        <p:nvPicPr>
          <p:cNvPr id="31" name="Image 30" descr="https://lh5.googleusercontent.com/9TrHy6YA5QwDz8DB0D2lD8QRY-e9TGRR965pqbJnO-qyhD47ucOQpFHi3O7095HDXy8DMOEBF29rzrOnSdbu6XKBfuiwSTJRitslNztDM6RdGAyeg5S8qKxUJ1BDaA">
            <a:extLst>
              <a:ext uri="{FF2B5EF4-FFF2-40B4-BE49-F238E27FC236}">
                <a16:creationId xmlns:a16="http://schemas.microsoft.com/office/drawing/2014/main" id="{5ECEDEA2-A7BD-4EBA-96B8-1D61ABE782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1587" y="1277116"/>
            <a:ext cx="1872209" cy="1010796"/>
          </a:xfrm>
          <a:prstGeom prst="rect">
            <a:avLst/>
          </a:prstGeom>
          <a:noFill/>
          <a:ln>
            <a:noFill/>
          </a:ln>
        </p:spPr>
      </p:pic>
      <p:pic>
        <p:nvPicPr>
          <p:cNvPr id="32" name="Image 31" descr="https://lh6.googleusercontent.com/BMKPS4WxGS5-vuzOPN9kuMF3RLDOqzkdXosmrQcHaPn_EKGTzjQ0qUjASR6CxhzezT3c6XYr5KodblXLv0pYLRCqBWOv3d_RgA3fuDA7h1zcJh4rQUG0NtU45Aukyg">
            <a:extLst>
              <a:ext uri="{FF2B5EF4-FFF2-40B4-BE49-F238E27FC236}">
                <a16:creationId xmlns:a16="http://schemas.microsoft.com/office/drawing/2014/main" id="{31412D3B-6F63-4A21-A08C-C3E48B159B6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7928" y="1300934"/>
            <a:ext cx="1905101" cy="986978"/>
          </a:xfrm>
          <a:prstGeom prst="rect">
            <a:avLst/>
          </a:prstGeom>
          <a:noFill/>
          <a:ln>
            <a:noFill/>
          </a:ln>
        </p:spPr>
      </p:pic>
    </p:spTree>
    <p:extLst>
      <p:ext uri="{BB962C8B-B14F-4D97-AF65-F5344CB8AC3E}">
        <p14:creationId xmlns:p14="http://schemas.microsoft.com/office/powerpoint/2010/main" val="117481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vertical 1">
            <a:extLst>
              <a:ext uri="{FF2B5EF4-FFF2-40B4-BE49-F238E27FC236}">
                <a16:creationId xmlns:a16="http://schemas.microsoft.com/office/drawing/2014/main" id="{309F0B74-3F76-4918-8AB6-9E1D8855CB38}"/>
              </a:ext>
            </a:extLst>
          </p:cNvPr>
          <p:cNvSpPr>
            <a:spLocks noGrp="1"/>
          </p:cNvSpPr>
          <p:nvPr>
            <p:ph sz="half" idx="1"/>
          </p:nvPr>
        </p:nvSpPr>
        <p:spPr/>
        <p:txBody>
          <a:bodyPr/>
          <a:lstStyle/>
          <a:p>
            <a:r>
              <a:rPr lang="fr-FR" dirty="0" err="1"/>
              <a:t>Step</a:t>
            </a:r>
            <a:r>
              <a:rPr lang="fr-FR" dirty="0"/>
              <a:t> 1 : </a:t>
            </a:r>
            <a:r>
              <a:rPr lang="fr-FR" dirty="0" err="1"/>
              <a:t>define</a:t>
            </a:r>
            <a:r>
              <a:rPr lang="fr-FR" dirty="0"/>
              <a:t> the 1 mm RF line and </a:t>
            </a:r>
            <a:r>
              <a:rPr lang="fr-FR" dirty="0" err="1"/>
              <a:t>interconnection</a:t>
            </a:r>
            <a:r>
              <a:rPr lang="fr-FR" dirty="0"/>
              <a:t> </a:t>
            </a:r>
            <a:r>
              <a:rPr lang="fr-FR" dirty="0" err="1"/>
              <a:t>between</a:t>
            </a:r>
            <a:r>
              <a:rPr lang="fr-FR" dirty="0"/>
              <a:t> the pin and the socket</a:t>
            </a:r>
          </a:p>
          <a:p>
            <a:endParaRPr lang="fr-FR" dirty="0"/>
          </a:p>
          <a:p>
            <a:endParaRPr lang="fr-FR" dirty="0"/>
          </a:p>
          <a:p>
            <a:endParaRPr lang="fr-FR" dirty="0"/>
          </a:p>
          <a:p>
            <a:endParaRPr lang="fr-FR" dirty="0"/>
          </a:p>
          <a:p>
            <a:endParaRPr lang="fr-FR" dirty="0"/>
          </a:p>
          <a:p>
            <a:endParaRPr lang="fr-FR" dirty="0"/>
          </a:p>
        </p:txBody>
      </p:sp>
      <p:sp>
        <p:nvSpPr>
          <p:cNvPr id="3" name="Espace réservé du contenu 2">
            <a:extLst>
              <a:ext uri="{FF2B5EF4-FFF2-40B4-BE49-F238E27FC236}">
                <a16:creationId xmlns:a16="http://schemas.microsoft.com/office/drawing/2014/main" id="{A5C28103-3DD5-42FE-8044-8622A63BBACD}"/>
              </a:ext>
            </a:extLst>
          </p:cNvPr>
          <p:cNvSpPr>
            <a:spLocks noGrp="1"/>
          </p:cNvSpPr>
          <p:nvPr>
            <p:ph sz="half" idx="2"/>
          </p:nvPr>
        </p:nvSpPr>
        <p:spPr/>
        <p:txBody>
          <a:bodyPr/>
          <a:lstStyle/>
          <a:p>
            <a:r>
              <a:rPr lang="fr-FR" dirty="0" err="1"/>
              <a:t>Step</a:t>
            </a:r>
            <a:r>
              <a:rPr lang="fr-FR" dirty="0"/>
              <a:t> 2 : </a:t>
            </a:r>
            <a:r>
              <a:rPr lang="fr-FR" dirty="0" err="1"/>
              <a:t>define</a:t>
            </a:r>
            <a:r>
              <a:rPr lang="fr-FR" dirty="0"/>
              <a:t> the </a:t>
            </a:r>
            <a:r>
              <a:rPr lang="fr-FR" dirty="0" err="1"/>
              <a:t>captivation</a:t>
            </a:r>
            <a:r>
              <a:rPr lang="fr-FR" dirty="0"/>
              <a:t> of the center contact (</a:t>
            </a:r>
            <a:r>
              <a:rPr lang="fr-FR" dirty="0" err="1"/>
              <a:t>dielectric</a:t>
            </a:r>
            <a:r>
              <a:rPr lang="fr-FR" dirty="0"/>
              <a:t> = air)</a:t>
            </a:r>
          </a:p>
          <a:p>
            <a:endParaRPr lang="fr-FR" dirty="0"/>
          </a:p>
        </p:txBody>
      </p:sp>
      <p:sp>
        <p:nvSpPr>
          <p:cNvPr id="9" name="Titre 1"/>
          <p:cNvSpPr>
            <a:spLocks noGrp="1"/>
          </p:cNvSpPr>
          <p:nvPr>
            <p:ph type="title"/>
          </p:nvPr>
        </p:nvSpPr>
        <p:spPr/>
        <p:txBody>
          <a:bodyPr/>
          <a:lstStyle/>
          <a:p>
            <a:r>
              <a:rPr lang="en-US" dirty="0"/>
              <a:t>WP 2 : Interface 1 mm, 110 GHz  RF line</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023" y="2534280"/>
            <a:ext cx="2973942" cy="750704"/>
          </a:xfrm>
          <a:prstGeom prst="rect">
            <a:avLst/>
          </a:prstGeom>
        </p:spPr>
      </p:pic>
      <p:pic>
        <p:nvPicPr>
          <p:cNvPr id="12" name="Image 11">
            <a:extLst>
              <a:ext uri="{FF2B5EF4-FFF2-40B4-BE49-F238E27FC236}">
                <a16:creationId xmlns:a16="http://schemas.microsoft.com/office/drawing/2014/main" id="{BE190C89-C751-4D84-A51E-72580A5F6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831444"/>
            <a:ext cx="4198620" cy="1938967"/>
          </a:xfrm>
          <a:prstGeom prst="rect">
            <a:avLst/>
          </a:prstGeom>
        </p:spPr>
      </p:pic>
      <p:pic>
        <p:nvPicPr>
          <p:cNvPr id="13" name="Image 12">
            <a:extLst>
              <a:ext uri="{FF2B5EF4-FFF2-40B4-BE49-F238E27FC236}">
                <a16:creationId xmlns:a16="http://schemas.microsoft.com/office/drawing/2014/main" id="{E26DFBFA-D375-45F2-8E8C-3546388A7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895" y="3501008"/>
            <a:ext cx="5102882" cy="2341364"/>
          </a:xfrm>
          <a:prstGeom prst="rect">
            <a:avLst/>
          </a:prstGeom>
        </p:spPr>
      </p:pic>
      <p:sp>
        <p:nvSpPr>
          <p:cNvPr id="20" name="Flèche : droite 19">
            <a:extLst>
              <a:ext uri="{FF2B5EF4-FFF2-40B4-BE49-F238E27FC236}">
                <a16:creationId xmlns:a16="http://schemas.microsoft.com/office/drawing/2014/main" id="{FCBC80D2-D841-418C-9112-3327509E4715}"/>
              </a:ext>
            </a:extLst>
          </p:cNvPr>
          <p:cNvSpPr/>
          <p:nvPr/>
        </p:nvSpPr>
        <p:spPr>
          <a:xfrm rot="14396492">
            <a:off x="639899" y="3090581"/>
            <a:ext cx="648072" cy="359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C933481E-B3DB-4ED1-B22B-932BCD857D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6124" y="2534280"/>
            <a:ext cx="4837876" cy="750704"/>
          </a:xfrm>
          <a:prstGeom prst="rect">
            <a:avLst/>
          </a:prstGeom>
        </p:spPr>
      </p:pic>
      <p:sp>
        <p:nvSpPr>
          <p:cNvPr id="11" name="Flèche vers le bas 13">
            <a:extLst>
              <a:ext uri="{FF2B5EF4-FFF2-40B4-BE49-F238E27FC236}">
                <a16:creationId xmlns:a16="http://schemas.microsoft.com/office/drawing/2014/main" id="{EE689AAB-11BB-4DD1-BFD6-E80A97A5772C}"/>
              </a:ext>
            </a:extLst>
          </p:cNvPr>
          <p:cNvSpPr/>
          <p:nvPr/>
        </p:nvSpPr>
        <p:spPr>
          <a:xfrm rot="5400000">
            <a:off x="7923176" y="2778705"/>
            <a:ext cx="194632" cy="261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F46FE0F-4A00-48D7-8A80-ECE6644D0CEB}"/>
              </a:ext>
            </a:extLst>
          </p:cNvPr>
          <p:cNvSpPr/>
          <p:nvPr/>
        </p:nvSpPr>
        <p:spPr>
          <a:xfrm>
            <a:off x="5401374" y="2666742"/>
            <a:ext cx="210164" cy="509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7">
            <a:extLst>
              <a:ext uri="{FF2B5EF4-FFF2-40B4-BE49-F238E27FC236}">
                <a16:creationId xmlns:a16="http://schemas.microsoft.com/office/drawing/2014/main" id="{B33279A2-040C-489E-A3FD-1C3DD7121018}"/>
              </a:ext>
            </a:extLst>
          </p:cNvPr>
          <p:cNvSpPr/>
          <p:nvPr/>
        </p:nvSpPr>
        <p:spPr>
          <a:xfrm>
            <a:off x="5729442" y="2830590"/>
            <a:ext cx="231740" cy="181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BA585CFC-D6CC-4E27-9752-48808C7D39E7}"/>
              </a:ext>
            </a:extLst>
          </p:cNvPr>
          <p:cNvSpPr/>
          <p:nvPr/>
        </p:nvSpPr>
        <p:spPr>
          <a:xfrm>
            <a:off x="7577325" y="2666742"/>
            <a:ext cx="210164" cy="509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Accolade fermante 3">
            <a:extLst>
              <a:ext uri="{FF2B5EF4-FFF2-40B4-BE49-F238E27FC236}">
                <a16:creationId xmlns:a16="http://schemas.microsoft.com/office/drawing/2014/main" id="{0AEA41E4-F57C-4FFD-89DF-F71518CE6BCC}"/>
              </a:ext>
            </a:extLst>
          </p:cNvPr>
          <p:cNvSpPr/>
          <p:nvPr/>
        </p:nvSpPr>
        <p:spPr>
          <a:xfrm>
            <a:off x="3163403" y="2666742"/>
            <a:ext cx="256469" cy="44439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a:extLst>
              <a:ext uri="{FF2B5EF4-FFF2-40B4-BE49-F238E27FC236}">
                <a16:creationId xmlns:a16="http://schemas.microsoft.com/office/drawing/2014/main" id="{51AE3806-E7B1-4D01-91EB-647EDB840093}"/>
              </a:ext>
            </a:extLst>
          </p:cNvPr>
          <p:cNvSpPr txBox="1"/>
          <p:nvPr/>
        </p:nvSpPr>
        <p:spPr>
          <a:xfrm>
            <a:off x="3504079" y="2708920"/>
            <a:ext cx="914400" cy="369332"/>
          </a:xfrm>
          <a:prstGeom prst="rect">
            <a:avLst/>
          </a:prstGeom>
          <a:noFill/>
        </p:spPr>
        <p:txBody>
          <a:bodyPr wrap="square" rtlCol="0">
            <a:spAutoFit/>
          </a:bodyPr>
          <a:lstStyle/>
          <a:p>
            <a:r>
              <a:rPr lang="fr-FR" dirty="0"/>
              <a:t>1 mm</a:t>
            </a:r>
          </a:p>
        </p:txBody>
      </p:sp>
    </p:spTree>
    <p:extLst>
      <p:ext uri="{BB962C8B-B14F-4D97-AF65-F5344CB8AC3E}">
        <p14:creationId xmlns:p14="http://schemas.microsoft.com/office/powerpoint/2010/main" val="3334051186"/>
      </p:ext>
    </p:extLst>
  </p:cSld>
  <p:clrMapOvr>
    <a:masterClrMapping/>
  </p:clrMapOvr>
</p:sld>
</file>

<file path=ppt/theme/theme1.xml><?xml version="1.0" encoding="utf-8"?>
<a:theme xmlns:a="http://schemas.openxmlformats.org/drawingml/2006/main" name="Default Theme">
  <a:themeElements>
    <a:clrScheme name="Custom 2">
      <a:dk1>
        <a:srgbClr val="3F3F3F"/>
      </a:dk1>
      <a:lt1>
        <a:srgbClr val="FFFFFF"/>
      </a:lt1>
      <a:dk2>
        <a:srgbClr val="3F3F3F"/>
      </a:dk2>
      <a:lt2>
        <a:srgbClr val="FFFFFF"/>
      </a:lt2>
      <a:accent1>
        <a:srgbClr val="5B9BD5"/>
      </a:accent1>
      <a:accent2>
        <a:srgbClr val="ED7D31"/>
      </a:accent2>
      <a:accent3>
        <a:srgbClr val="A5A5A5"/>
      </a:accent3>
      <a:accent4>
        <a:srgbClr val="FFC000"/>
      </a:accent4>
      <a:accent5>
        <a:srgbClr val="4472C4"/>
      </a:accent5>
      <a:accent6>
        <a:srgbClr val="70AD47"/>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IALL PPT TEMPLATE_OCT 2017" id="{A3027516-FBAE-44D9-8A13-94A948ED0100}" vid="{B25EE720-D6A6-4EA5-8CE9-68F72B45AB9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505F0AAF8854BA7D2674B04F786C6" ma:contentTypeVersion="6" ma:contentTypeDescription="Create a new document." ma:contentTypeScope="" ma:versionID="0a9a67665d95953682270a56ef237d6d">
  <xsd:schema xmlns:xsd="http://www.w3.org/2001/XMLSchema" xmlns:xs="http://www.w3.org/2001/XMLSchema" xmlns:p="http://schemas.microsoft.com/office/2006/metadata/properties" xmlns:ns1="http://schemas.microsoft.com/sharepoint/v3" xmlns:ns2="f56811fa-b606-4f2e-bb30-f06042c05933" targetNamespace="http://schemas.microsoft.com/office/2006/metadata/properties" ma:root="true" ma:fieldsID="4a65544b1edf5d5962745fcf9921f865" ns1:_="" ns2:_="">
    <xsd:import namespace="http://schemas.microsoft.com/sharepoint/v3"/>
    <xsd:import namespace="f56811fa-b606-4f2e-bb30-f06042c0593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6811fa-b606-4f2e-bb30-f06042c059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6F8C0B4-B12D-497E-BAA1-5161F1FAAB79}"/>
</file>

<file path=customXml/itemProps2.xml><?xml version="1.0" encoding="utf-8"?>
<ds:datastoreItem xmlns:ds="http://schemas.openxmlformats.org/officeDocument/2006/customXml" ds:itemID="{0A162662-44C5-4341-99AA-1FB9C3EDB387}"/>
</file>

<file path=customXml/itemProps3.xml><?xml version="1.0" encoding="utf-8"?>
<ds:datastoreItem xmlns:ds="http://schemas.openxmlformats.org/officeDocument/2006/customXml" ds:itemID="{D6C3D734-5A1E-4FC1-943B-A5BC374D6F7C}"/>
</file>

<file path=docProps/app.xml><?xml version="1.0" encoding="utf-8"?>
<Properties xmlns="http://schemas.openxmlformats.org/officeDocument/2006/extended-properties" xmlns:vt="http://schemas.openxmlformats.org/officeDocument/2006/docPropsVTypes">
  <Template>Default Theme</Template>
  <TotalTime>25938</TotalTime>
  <Words>1222</Words>
  <Application>Microsoft Office PowerPoint</Application>
  <PresentationFormat>Affichage à l'écran (4:3)</PresentationFormat>
  <Paragraphs>270</Paragraphs>
  <Slides>29</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29</vt:i4>
      </vt:variant>
    </vt:vector>
  </HeadingPairs>
  <TitlesOfParts>
    <vt:vector size="34" baseType="lpstr">
      <vt:lpstr>Arial</vt:lpstr>
      <vt:lpstr>Calibri</vt:lpstr>
      <vt:lpstr>Calibri Light</vt:lpstr>
      <vt:lpstr>Open Sans Semibold</vt:lpstr>
      <vt:lpstr>Default Theme</vt:lpstr>
      <vt:lpstr> ESA AO/1-11089/21/NL/FE  Fast locking RF connector Interface up to W band Technical Development Programme   Final presentation SPCD : 17/10/2024</vt:lpstr>
      <vt:lpstr>Table of contents</vt:lpstr>
      <vt:lpstr>Introduction</vt:lpstr>
      <vt:lpstr>WP1 : End-User feedback and Review of Existing solutions</vt:lpstr>
      <vt:lpstr>WP1 : End-User feedback and Review of Existing solutions</vt:lpstr>
      <vt:lpstr>WP2: RF Interconnection Design Review and Design Trade-off</vt:lpstr>
      <vt:lpstr>WP 2 : Choice of the fast lock system</vt:lpstr>
      <vt:lpstr>WP2 : Choice of the fast lock system</vt:lpstr>
      <vt:lpstr>WP 2 : Interface 1 mm, 110 GHz  RF line</vt:lpstr>
      <vt:lpstr>WP2: CONNECTION ON CABLE</vt:lpstr>
      <vt:lpstr>Cable construction</vt:lpstr>
      <vt:lpstr>WP3: Development and Manufacturing of the new RF Interface with fast-locking mechanism</vt:lpstr>
      <vt:lpstr>WP3: Fast locking system</vt:lpstr>
      <vt:lpstr>WP3 : Receptacle flange</vt:lpstr>
      <vt:lpstr>WP3: Precision adaptors IEC 1 mm </vt:lpstr>
      <vt:lpstr>WP4: Characterisation Tests and Optimisation</vt:lpstr>
      <vt:lpstr>Evaluation Test Plan of W-Band Assemblies with 1mm Fast Lock Connectors</vt:lpstr>
      <vt:lpstr>Evaluation Test Plan</vt:lpstr>
      <vt:lpstr>Test facilities</vt:lpstr>
      <vt:lpstr>VNA Anritsu</vt:lpstr>
      <vt:lpstr>Objectives Achieved</vt:lpstr>
      <vt:lpstr>Objectives Achieved</vt:lpstr>
      <vt:lpstr>WP4: Evaluation of connectors</vt:lpstr>
      <vt:lpstr>WP4 : Fast lock versus screw-in</vt:lpstr>
      <vt:lpstr>WP4 : Fast lock versus screw-in</vt:lpstr>
      <vt:lpstr>WP5: Identification of Limitations, Improvements and Impact on payload level</vt:lpstr>
      <vt:lpstr>Test reviews</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RENARD Didier</dc:creator>
  <cp:lastModifiedBy>Berenfeld Olivier</cp:lastModifiedBy>
  <cp:revision>382</cp:revision>
  <dcterms:created xsi:type="dcterms:W3CDTF">2019-04-05T09:02:48Z</dcterms:created>
  <dcterms:modified xsi:type="dcterms:W3CDTF">2024-10-17T06:35:40Z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0x010100A3B505F0AAF8854BA7D2674B04F786C6</vt:lpwstr>
  </property>
</Properties>
</file>